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309" r:id="rId3"/>
    <p:sldId id="308" r:id="rId4"/>
    <p:sldId id="311" r:id="rId5"/>
    <p:sldId id="285" r:id="rId6"/>
    <p:sldId id="304" r:id="rId7"/>
    <p:sldId id="305" r:id="rId8"/>
    <p:sldId id="322" r:id="rId9"/>
    <p:sldId id="310" r:id="rId10"/>
    <p:sldId id="294" r:id="rId11"/>
    <p:sldId id="323" r:id="rId12"/>
    <p:sldId id="324" r:id="rId13"/>
    <p:sldId id="325" r:id="rId14"/>
    <p:sldId id="326" r:id="rId15"/>
    <p:sldId id="327" r:id="rId16"/>
    <p:sldId id="328" r:id="rId17"/>
    <p:sldId id="329" r:id="rId18"/>
    <p:sldId id="330" r:id="rId19"/>
    <p:sldId id="331" r:id="rId20"/>
    <p:sldId id="29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C76"/>
    <a:srgbClr val="0D4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2B149-D6F3-44A4-B28B-980FCC67DFF3}" v="30" dt="2024-05-27T13:30:03.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374" autoAdjust="0"/>
  </p:normalViewPr>
  <p:slideViewPr>
    <p:cSldViewPr snapToGrid="0">
      <p:cViewPr varScale="1">
        <p:scale>
          <a:sx n="82" d="100"/>
          <a:sy n="82" d="100"/>
        </p:scale>
        <p:origin x="82" y="10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tis Žogla" userId="f71a20ece3606a01" providerId="LiveId" clId="{3F32B149-D6F3-44A4-B28B-980FCC67DFF3}"/>
    <pc:docChg chg="undo custSel addSld delSld modSld sldOrd">
      <pc:chgData name="Gatis Žogla" userId="f71a20ece3606a01" providerId="LiveId" clId="{3F32B149-D6F3-44A4-B28B-980FCC67DFF3}" dt="2024-06-19T06:09:39.970" v="1188"/>
      <pc:docMkLst>
        <pc:docMk/>
      </pc:docMkLst>
      <pc:sldChg chg="del">
        <pc:chgData name="Gatis Žogla" userId="f71a20ece3606a01" providerId="LiveId" clId="{3F32B149-D6F3-44A4-B28B-980FCC67DFF3}" dt="2024-05-27T12:32:19.651" v="0" actId="47"/>
        <pc:sldMkLst>
          <pc:docMk/>
          <pc:sldMk cId="552324950" sldId="284"/>
        </pc:sldMkLst>
      </pc:sldChg>
      <pc:sldChg chg="addSp delSp modSp add del mod ord">
        <pc:chgData name="Gatis Žogla" userId="f71a20ece3606a01" providerId="LiveId" clId="{3F32B149-D6F3-44A4-B28B-980FCC67DFF3}" dt="2024-05-27T12:57:03.422" v="42" actId="478"/>
        <pc:sldMkLst>
          <pc:docMk/>
          <pc:sldMk cId="3035312666" sldId="285"/>
        </pc:sldMkLst>
        <pc:spChg chg="mod">
          <ac:chgData name="Gatis Žogla" userId="f71a20ece3606a01" providerId="LiveId" clId="{3F32B149-D6F3-44A4-B28B-980FCC67DFF3}" dt="2024-05-27T12:56:57.200" v="41"/>
          <ac:spMkLst>
            <pc:docMk/>
            <pc:sldMk cId="3035312666" sldId="285"/>
            <ac:spMk id="2" creationId="{0B51A58C-D852-53A6-192A-65CC71892BEC}"/>
          </ac:spMkLst>
        </pc:spChg>
        <pc:spChg chg="del">
          <ac:chgData name="Gatis Žogla" userId="f71a20ece3606a01" providerId="LiveId" clId="{3F32B149-D6F3-44A4-B28B-980FCC67DFF3}" dt="2024-05-27T12:57:03.422" v="42" actId="478"/>
          <ac:spMkLst>
            <pc:docMk/>
            <pc:sldMk cId="3035312666" sldId="285"/>
            <ac:spMk id="3" creationId="{3CB47607-4CA9-9AFB-889B-BB090338B721}"/>
          </ac:spMkLst>
        </pc:spChg>
        <pc:spChg chg="add mod">
          <ac:chgData name="Gatis Žogla" userId="f71a20ece3606a01" providerId="LiveId" clId="{3F32B149-D6F3-44A4-B28B-980FCC67DFF3}" dt="2024-05-27T12:57:03.422" v="42" actId="478"/>
          <ac:spMkLst>
            <pc:docMk/>
            <pc:sldMk cId="3035312666" sldId="285"/>
            <ac:spMk id="5" creationId="{959E6DCD-AE26-D709-D48E-B932489B6EC3}"/>
          </ac:spMkLst>
        </pc:spChg>
      </pc:sldChg>
      <pc:sldChg chg="addSp delSp modSp del mod">
        <pc:chgData name="Gatis Žogla" userId="f71a20ece3606a01" providerId="LiveId" clId="{3F32B149-D6F3-44A4-B28B-980FCC67DFF3}" dt="2024-05-27T13:33:09.637" v="924" actId="47"/>
        <pc:sldMkLst>
          <pc:docMk/>
          <pc:sldMk cId="135413599" sldId="286"/>
        </pc:sldMkLst>
        <pc:spChg chg="del mod">
          <ac:chgData name="Gatis Žogla" userId="f71a20ece3606a01" providerId="LiveId" clId="{3F32B149-D6F3-44A4-B28B-980FCC67DFF3}" dt="2024-05-27T12:55:41.395" v="32" actId="478"/>
          <ac:spMkLst>
            <pc:docMk/>
            <pc:sldMk cId="135413599" sldId="286"/>
            <ac:spMk id="2" creationId="{19A35BD0-3967-C2F7-C1CA-1ABD9435587F}"/>
          </ac:spMkLst>
        </pc:spChg>
        <pc:spChg chg="mod">
          <ac:chgData name="Gatis Žogla" userId="f71a20ece3606a01" providerId="LiveId" clId="{3F32B149-D6F3-44A4-B28B-980FCC67DFF3}" dt="2024-05-27T12:55:45.219" v="33" actId="1076"/>
          <ac:spMkLst>
            <pc:docMk/>
            <pc:sldMk cId="135413599" sldId="286"/>
            <ac:spMk id="3" creationId="{0BBEAACF-C5CD-7317-C2CD-E92A52BAD528}"/>
          </ac:spMkLst>
        </pc:spChg>
        <pc:spChg chg="add mod">
          <ac:chgData name="Gatis Žogla" userId="f71a20ece3606a01" providerId="LiveId" clId="{3F32B149-D6F3-44A4-B28B-980FCC67DFF3}" dt="2024-05-27T12:55:37.268" v="30" actId="113"/>
          <ac:spMkLst>
            <pc:docMk/>
            <pc:sldMk cId="135413599" sldId="286"/>
            <ac:spMk id="4" creationId="{532B2846-42DD-A953-D9E5-0764003D21B3}"/>
          </ac:spMkLst>
        </pc:spChg>
      </pc:sldChg>
      <pc:sldChg chg="addSp delSp modSp del mod">
        <pc:chgData name="Gatis Žogla" userId="f71a20ece3606a01" providerId="LiveId" clId="{3F32B149-D6F3-44A4-B28B-980FCC67DFF3}" dt="2024-05-27T13:29:35.260" v="907" actId="47"/>
        <pc:sldMkLst>
          <pc:docMk/>
          <pc:sldMk cId="2205931201" sldId="287"/>
        </pc:sldMkLst>
        <pc:picChg chg="add del mod">
          <ac:chgData name="Gatis Žogla" userId="f71a20ece3606a01" providerId="LiveId" clId="{3F32B149-D6F3-44A4-B28B-980FCC67DFF3}" dt="2024-05-27T12:56:14.473" v="39" actId="478"/>
          <ac:picMkLst>
            <pc:docMk/>
            <pc:sldMk cId="2205931201" sldId="287"/>
            <ac:picMk id="5" creationId="{EC33197D-E90C-60DA-1CE0-8633D9BFB375}"/>
          </ac:picMkLst>
        </pc:picChg>
      </pc:sldChg>
      <pc:sldChg chg="del">
        <pc:chgData name="Gatis Žogla" userId="f71a20ece3606a01" providerId="LiveId" clId="{3F32B149-D6F3-44A4-B28B-980FCC67DFF3}" dt="2024-05-27T12:57:11.034" v="43" actId="47"/>
        <pc:sldMkLst>
          <pc:docMk/>
          <pc:sldMk cId="3714915324" sldId="288"/>
        </pc:sldMkLst>
      </pc:sldChg>
      <pc:sldChg chg="del">
        <pc:chgData name="Gatis Žogla" userId="f71a20ece3606a01" providerId="LiveId" clId="{3F32B149-D6F3-44A4-B28B-980FCC67DFF3}" dt="2024-05-27T12:57:12.088" v="44" actId="47"/>
        <pc:sldMkLst>
          <pc:docMk/>
          <pc:sldMk cId="2591427084" sldId="289"/>
        </pc:sldMkLst>
      </pc:sldChg>
      <pc:sldChg chg="del">
        <pc:chgData name="Gatis Žogla" userId="f71a20ece3606a01" providerId="LiveId" clId="{3F32B149-D6F3-44A4-B28B-980FCC67DFF3}" dt="2024-05-27T13:14:25.973" v="575" actId="47"/>
        <pc:sldMkLst>
          <pc:docMk/>
          <pc:sldMk cId="205241621" sldId="290"/>
        </pc:sldMkLst>
      </pc:sldChg>
      <pc:sldChg chg="del">
        <pc:chgData name="Gatis Žogla" userId="f71a20ece3606a01" providerId="LiveId" clId="{3F32B149-D6F3-44A4-B28B-980FCC67DFF3}" dt="2024-05-27T13:14:27.588" v="576" actId="47"/>
        <pc:sldMkLst>
          <pc:docMk/>
          <pc:sldMk cId="299130024" sldId="291"/>
        </pc:sldMkLst>
      </pc:sldChg>
      <pc:sldChg chg="new del">
        <pc:chgData name="Gatis Žogla" userId="f71a20ece3606a01" providerId="LiveId" clId="{3F32B149-D6F3-44A4-B28B-980FCC67DFF3}" dt="2024-05-27T12:57:51.190" v="52" actId="47"/>
        <pc:sldMkLst>
          <pc:docMk/>
          <pc:sldMk cId="459333100" sldId="293"/>
        </pc:sldMkLst>
      </pc:sldChg>
      <pc:sldChg chg="addSp delSp modSp add mod">
        <pc:chgData name="Gatis Žogla" userId="f71a20ece3606a01" providerId="LiveId" clId="{3F32B149-D6F3-44A4-B28B-980FCC67DFF3}" dt="2024-05-27T13:12:38.239" v="548" actId="1076"/>
        <pc:sldMkLst>
          <pc:docMk/>
          <pc:sldMk cId="1372743578" sldId="294"/>
        </pc:sldMkLst>
        <pc:spChg chg="mod">
          <ac:chgData name="Gatis Žogla" userId="f71a20ece3606a01" providerId="LiveId" clId="{3F32B149-D6F3-44A4-B28B-980FCC67DFF3}" dt="2024-05-27T12:57:28.092" v="51" actId="20577"/>
          <ac:spMkLst>
            <pc:docMk/>
            <pc:sldMk cId="1372743578" sldId="294"/>
            <ac:spMk id="2" creationId="{0908D208-39B9-6C65-EEC3-D4DB11C1038C}"/>
          </ac:spMkLst>
        </pc:spChg>
        <pc:spChg chg="mod">
          <ac:chgData name="Gatis Žogla" userId="f71a20ece3606a01" providerId="LiveId" clId="{3F32B149-D6F3-44A4-B28B-980FCC67DFF3}" dt="2024-05-27T13:11:31.999" v="536" actId="14100"/>
          <ac:spMkLst>
            <pc:docMk/>
            <pc:sldMk cId="1372743578" sldId="294"/>
            <ac:spMk id="3" creationId="{A2DACAB3-708C-4BF0-3DEF-C2FA8A2F14EC}"/>
          </ac:spMkLst>
        </pc:spChg>
        <pc:spChg chg="del mod">
          <ac:chgData name="Gatis Žogla" userId="f71a20ece3606a01" providerId="LiveId" clId="{3F32B149-D6F3-44A4-B28B-980FCC67DFF3}" dt="2024-05-27T12:59:52.944" v="85" actId="3680"/>
          <ac:spMkLst>
            <pc:docMk/>
            <pc:sldMk cId="1372743578" sldId="294"/>
            <ac:spMk id="4" creationId="{8F8EA442-21EE-F835-CC16-0B4514568AB5}"/>
          </ac:spMkLst>
        </pc:spChg>
        <pc:spChg chg="add mod">
          <ac:chgData name="Gatis Žogla" userId="f71a20ece3606a01" providerId="LiveId" clId="{3F32B149-D6F3-44A4-B28B-980FCC67DFF3}" dt="2024-05-27T13:10:50.851" v="527" actId="113"/>
          <ac:spMkLst>
            <pc:docMk/>
            <pc:sldMk cId="1372743578" sldId="294"/>
            <ac:spMk id="7" creationId="{81556622-9804-D140-5E46-0559D14AA3B5}"/>
          </ac:spMkLst>
        </pc:spChg>
        <pc:spChg chg="add">
          <ac:chgData name="Gatis Žogla" userId="f71a20ece3606a01" providerId="LiveId" clId="{3F32B149-D6F3-44A4-B28B-980FCC67DFF3}" dt="2024-05-27T13:09:56.488" v="520" actId="11529"/>
          <ac:spMkLst>
            <pc:docMk/>
            <pc:sldMk cId="1372743578" sldId="294"/>
            <ac:spMk id="9" creationId="{EC8F157D-C61B-3F23-3E85-A32CE00EE041}"/>
          </ac:spMkLst>
        </pc:spChg>
        <pc:spChg chg="add del">
          <ac:chgData name="Gatis Žogla" userId="f71a20ece3606a01" providerId="LiveId" clId="{3F32B149-D6F3-44A4-B28B-980FCC67DFF3}" dt="2024-05-27T13:11:16.826" v="533" actId="478"/>
          <ac:spMkLst>
            <pc:docMk/>
            <pc:sldMk cId="1372743578" sldId="294"/>
            <ac:spMk id="11" creationId="{7B80F697-7848-2E5C-29D6-2815B88F0F5C}"/>
          </ac:spMkLst>
        </pc:spChg>
        <pc:grpChg chg="add mod">
          <ac:chgData name="Gatis Žogla" userId="f71a20ece3606a01" providerId="LiveId" clId="{3F32B149-D6F3-44A4-B28B-980FCC67DFF3}" dt="2024-05-27T13:12:38.239" v="548" actId="1076"/>
          <ac:grpSpMkLst>
            <pc:docMk/>
            <pc:sldMk cId="1372743578" sldId="294"/>
            <ac:grpSpMk id="10" creationId="{C4428546-250C-DDC1-4081-D43CD810988E}"/>
          </ac:grpSpMkLst>
        </pc:grpChg>
        <pc:graphicFrameChg chg="add mod ord modGraphic">
          <ac:chgData name="Gatis Žogla" userId="f71a20ece3606a01" providerId="LiveId" clId="{3F32B149-D6F3-44A4-B28B-980FCC67DFF3}" dt="2024-05-27T13:12:09.372" v="543" actId="790"/>
          <ac:graphicFrameMkLst>
            <pc:docMk/>
            <pc:sldMk cId="1372743578" sldId="294"/>
            <ac:graphicFrameMk id="5" creationId="{B543EC7C-704F-8D2A-F361-878BFD458CFB}"/>
          </ac:graphicFrameMkLst>
        </pc:graphicFrameChg>
        <pc:graphicFrameChg chg="add mod modGraphic">
          <ac:chgData name="Gatis Žogla" userId="f71a20ece3606a01" providerId="LiveId" clId="{3F32B149-D6F3-44A4-B28B-980FCC67DFF3}" dt="2024-05-27T13:12:34.504" v="547" actId="1076"/>
          <ac:graphicFrameMkLst>
            <pc:docMk/>
            <pc:sldMk cId="1372743578" sldId="294"/>
            <ac:graphicFrameMk id="6" creationId="{15A51371-ECB7-6A41-9F7B-226A0FD81CA4}"/>
          </ac:graphicFrameMkLst>
        </pc:graphicFrameChg>
        <pc:picChg chg="add mod">
          <ac:chgData name="Gatis Žogla" userId="f71a20ece3606a01" providerId="LiveId" clId="{3F32B149-D6F3-44A4-B28B-980FCC67DFF3}" dt="2024-05-27T13:09:32.701" v="517" actId="1076"/>
          <ac:picMkLst>
            <pc:docMk/>
            <pc:sldMk cId="1372743578" sldId="294"/>
            <ac:picMk id="8" creationId="{00000000-0008-0000-0100-00000C000000}"/>
          </ac:picMkLst>
        </pc:picChg>
      </pc:sldChg>
      <pc:sldChg chg="modSp add mod">
        <pc:chgData name="Gatis Žogla" userId="f71a20ece3606a01" providerId="LiveId" clId="{3F32B149-D6F3-44A4-B28B-980FCC67DFF3}" dt="2024-05-27T13:13:14.251" v="559" actId="20577"/>
        <pc:sldMkLst>
          <pc:docMk/>
          <pc:sldMk cId="2126944803" sldId="295"/>
        </pc:sldMkLst>
        <pc:spChg chg="mod">
          <ac:chgData name="Gatis Žogla" userId="f71a20ece3606a01" providerId="LiveId" clId="{3F32B149-D6F3-44A4-B28B-980FCC67DFF3}" dt="2024-05-27T13:13:14.251" v="559" actId="20577"/>
          <ac:spMkLst>
            <pc:docMk/>
            <pc:sldMk cId="2126944803" sldId="295"/>
            <ac:spMk id="2" creationId="{0908D208-39B9-6C65-EEC3-D4DB11C1038C}"/>
          </ac:spMkLst>
        </pc:spChg>
      </pc:sldChg>
      <pc:sldChg chg="modSp add mod">
        <pc:chgData name="Gatis Žogla" userId="f71a20ece3606a01" providerId="LiveId" clId="{3F32B149-D6F3-44A4-B28B-980FCC67DFF3}" dt="2024-05-27T13:13:17.415" v="561" actId="20577"/>
        <pc:sldMkLst>
          <pc:docMk/>
          <pc:sldMk cId="1001755737" sldId="296"/>
        </pc:sldMkLst>
        <pc:spChg chg="mod">
          <ac:chgData name="Gatis Žogla" userId="f71a20ece3606a01" providerId="LiveId" clId="{3F32B149-D6F3-44A4-B28B-980FCC67DFF3}" dt="2024-05-27T13:13:17.415" v="561" actId="20577"/>
          <ac:spMkLst>
            <pc:docMk/>
            <pc:sldMk cId="1001755737" sldId="296"/>
            <ac:spMk id="2" creationId="{0908D208-39B9-6C65-EEC3-D4DB11C1038C}"/>
          </ac:spMkLst>
        </pc:spChg>
      </pc:sldChg>
      <pc:sldChg chg="modSp add mod">
        <pc:chgData name="Gatis Žogla" userId="f71a20ece3606a01" providerId="LiveId" clId="{3F32B149-D6F3-44A4-B28B-980FCC67DFF3}" dt="2024-05-27T13:13:20.889" v="563" actId="20577"/>
        <pc:sldMkLst>
          <pc:docMk/>
          <pc:sldMk cId="340760726" sldId="297"/>
        </pc:sldMkLst>
        <pc:spChg chg="mod">
          <ac:chgData name="Gatis Žogla" userId="f71a20ece3606a01" providerId="LiveId" clId="{3F32B149-D6F3-44A4-B28B-980FCC67DFF3}" dt="2024-05-27T13:13:20.889" v="563" actId="20577"/>
          <ac:spMkLst>
            <pc:docMk/>
            <pc:sldMk cId="340760726" sldId="297"/>
            <ac:spMk id="2" creationId="{0908D208-39B9-6C65-EEC3-D4DB11C1038C}"/>
          </ac:spMkLst>
        </pc:spChg>
      </pc:sldChg>
      <pc:sldChg chg="modSp add mod">
        <pc:chgData name="Gatis Žogla" userId="f71a20ece3606a01" providerId="LiveId" clId="{3F32B149-D6F3-44A4-B28B-980FCC67DFF3}" dt="2024-05-27T13:13:24.760" v="565" actId="20577"/>
        <pc:sldMkLst>
          <pc:docMk/>
          <pc:sldMk cId="27989651" sldId="298"/>
        </pc:sldMkLst>
        <pc:spChg chg="mod">
          <ac:chgData name="Gatis Žogla" userId="f71a20ece3606a01" providerId="LiveId" clId="{3F32B149-D6F3-44A4-B28B-980FCC67DFF3}" dt="2024-05-27T13:13:24.760" v="565" actId="20577"/>
          <ac:spMkLst>
            <pc:docMk/>
            <pc:sldMk cId="27989651" sldId="298"/>
            <ac:spMk id="2" creationId="{0908D208-39B9-6C65-EEC3-D4DB11C1038C}"/>
          </ac:spMkLst>
        </pc:spChg>
      </pc:sldChg>
      <pc:sldChg chg="modSp add mod">
        <pc:chgData name="Gatis Žogla" userId="f71a20ece3606a01" providerId="LiveId" clId="{3F32B149-D6F3-44A4-B28B-980FCC67DFF3}" dt="2024-05-27T13:13:28.565" v="567" actId="20577"/>
        <pc:sldMkLst>
          <pc:docMk/>
          <pc:sldMk cId="1634031306" sldId="299"/>
        </pc:sldMkLst>
        <pc:spChg chg="mod">
          <ac:chgData name="Gatis Žogla" userId="f71a20ece3606a01" providerId="LiveId" clId="{3F32B149-D6F3-44A4-B28B-980FCC67DFF3}" dt="2024-05-27T13:13:28.565" v="567" actId="20577"/>
          <ac:spMkLst>
            <pc:docMk/>
            <pc:sldMk cId="1634031306" sldId="299"/>
            <ac:spMk id="2" creationId="{0908D208-39B9-6C65-EEC3-D4DB11C1038C}"/>
          </ac:spMkLst>
        </pc:spChg>
      </pc:sldChg>
      <pc:sldChg chg="modSp add mod">
        <pc:chgData name="Gatis Žogla" userId="f71a20ece3606a01" providerId="LiveId" clId="{3F32B149-D6F3-44A4-B28B-980FCC67DFF3}" dt="2024-05-27T13:13:32.030" v="569" actId="20577"/>
        <pc:sldMkLst>
          <pc:docMk/>
          <pc:sldMk cId="2425400173" sldId="300"/>
        </pc:sldMkLst>
        <pc:spChg chg="mod">
          <ac:chgData name="Gatis Žogla" userId="f71a20ece3606a01" providerId="LiveId" clId="{3F32B149-D6F3-44A4-B28B-980FCC67DFF3}" dt="2024-05-27T13:13:32.030" v="569" actId="20577"/>
          <ac:spMkLst>
            <pc:docMk/>
            <pc:sldMk cId="2425400173" sldId="300"/>
            <ac:spMk id="2" creationId="{0908D208-39B9-6C65-EEC3-D4DB11C1038C}"/>
          </ac:spMkLst>
        </pc:spChg>
      </pc:sldChg>
      <pc:sldChg chg="modSp add mod">
        <pc:chgData name="Gatis Žogla" userId="f71a20ece3606a01" providerId="LiveId" clId="{3F32B149-D6F3-44A4-B28B-980FCC67DFF3}" dt="2024-05-27T13:13:35.897" v="571" actId="20577"/>
        <pc:sldMkLst>
          <pc:docMk/>
          <pc:sldMk cId="2533050724" sldId="301"/>
        </pc:sldMkLst>
        <pc:spChg chg="mod">
          <ac:chgData name="Gatis Žogla" userId="f71a20ece3606a01" providerId="LiveId" clId="{3F32B149-D6F3-44A4-B28B-980FCC67DFF3}" dt="2024-05-27T13:13:35.897" v="571" actId="20577"/>
          <ac:spMkLst>
            <pc:docMk/>
            <pc:sldMk cId="2533050724" sldId="301"/>
            <ac:spMk id="2" creationId="{0908D208-39B9-6C65-EEC3-D4DB11C1038C}"/>
          </ac:spMkLst>
        </pc:spChg>
      </pc:sldChg>
      <pc:sldChg chg="modSp add mod">
        <pc:chgData name="Gatis Žogla" userId="f71a20ece3606a01" providerId="LiveId" clId="{3F32B149-D6F3-44A4-B28B-980FCC67DFF3}" dt="2024-05-27T13:13:40.063" v="573" actId="20577"/>
        <pc:sldMkLst>
          <pc:docMk/>
          <pc:sldMk cId="1614245135" sldId="302"/>
        </pc:sldMkLst>
        <pc:spChg chg="mod">
          <ac:chgData name="Gatis Žogla" userId="f71a20ece3606a01" providerId="LiveId" clId="{3F32B149-D6F3-44A4-B28B-980FCC67DFF3}" dt="2024-05-27T13:13:40.063" v="573" actId="20577"/>
          <ac:spMkLst>
            <pc:docMk/>
            <pc:sldMk cId="1614245135" sldId="302"/>
            <ac:spMk id="2" creationId="{0908D208-39B9-6C65-EEC3-D4DB11C1038C}"/>
          </ac:spMkLst>
        </pc:spChg>
      </pc:sldChg>
      <pc:sldChg chg="modSp add mod">
        <pc:chgData name="Gatis Žogla" userId="f71a20ece3606a01" providerId="LiveId" clId="{3F32B149-D6F3-44A4-B28B-980FCC67DFF3}" dt="2024-05-27T13:13:43.598" v="574" actId="20577"/>
        <pc:sldMkLst>
          <pc:docMk/>
          <pc:sldMk cId="4143235132" sldId="303"/>
        </pc:sldMkLst>
        <pc:spChg chg="mod">
          <ac:chgData name="Gatis Žogla" userId="f71a20ece3606a01" providerId="LiveId" clId="{3F32B149-D6F3-44A4-B28B-980FCC67DFF3}" dt="2024-05-27T13:13:43.598" v="574" actId="20577"/>
          <ac:spMkLst>
            <pc:docMk/>
            <pc:sldMk cId="4143235132" sldId="303"/>
            <ac:spMk id="2" creationId="{0908D208-39B9-6C65-EEC3-D4DB11C1038C}"/>
          </ac:spMkLst>
        </pc:spChg>
      </pc:sldChg>
      <pc:sldChg chg="addSp delSp modSp new mod">
        <pc:chgData name="Gatis Žogla" userId="f71a20ece3606a01" providerId="LiveId" clId="{3F32B149-D6F3-44A4-B28B-980FCC67DFF3}" dt="2024-05-27T13:36:52.359" v="937" actId="207"/>
        <pc:sldMkLst>
          <pc:docMk/>
          <pc:sldMk cId="3455409742" sldId="304"/>
        </pc:sldMkLst>
        <pc:spChg chg="mod">
          <ac:chgData name="Gatis Žogla" userId="f71a20ece3606a01" providerId="LiveId" clId="{3F32B149-D6F3-44A4-B28B-980FCC67DFF3}" dt="2024-05-27T13:14:54.010" v="578"/>
          <ac:spMkLst>
            <pc:docMk/>
            <pc:sldMk cId="3455409742" sldId="304"/>
            <ac:spMk id="2" creationId="{818E1B9C-152C-BCEE-A285-91A7AA6C57D5}"/>
          </ac:spMkLst>
        </pc:spChg>
        <pc:spChg chg="del">
          <ac:chgData name="Gatis Žogla" userId="f71a20ece3606a01" providerId="LiveId" clId="{3F32B149-D6F3-44A4-B28B-980FCC67DFF3}" dt="2024-05-27T13:15:47.706" v="579" actId="3680"/>
          <ac:spMkLst>
            <pc:docMk/>
            <pc:sldMk cId="3455409742" sldId="304"/>
            <ac:spMk id="3" creationId="{E8BC5F8F-72D9-4E15-965C-166033C62736}"/>
          </ac:spMkLst>
        </pc:spChg>
        <pc:graphicFrameChg chg="add mod ord modGraphic">
          <ac:chgData name="Gatis Žogla" userId="f71a20ece3606a01" providerId="LiveId" clId="{3F32B149-D6F3-44A4-B28B-980FCC67DFF3}" dt="2024-05-27T13:36:52.359" v="937" actId="207"/>
          <ac:graphicFrameMkLst>
            <pc:docMk/>
            <pc:sldMk cId="3455409742" sldId="304"/>
            <ac:graphicFrameMk id="4" creationId="{8220F0C8-F6B2-D3B1-80B5-A4B7E514353A}"/>
          </ac:graphicFrameMkLst>
        </pc:graphicFrameChg>
      </pc:sldChg>
      <pc:sldChg chg="addSp delSp modSp new mod">
        <pc:chgData name="Gatis Žogla" userId="f71a20ece3606a01" providerId="LiveId" clId="{3F32B149-D6F3-44A4-B28B-980FCC67DFF3}" dt="2024-05-28T08:27:09.475" v="959" actId="14734"/>
        <pc:sldMkLst>
          <pc:docMk/>
          <pc:sldMk cId="3920715243" sldId="305"/>
        </pc:sldMkLst>
        <pc:spChg chg="mod">
          <ac:chgData name="Gatis Žogla" userId="f71a20ece3606a01" providerId="LiveId" clId="{3F32B149-D6F3-44A4-B28B-980FCC67DFF3}" dt="2024-05-27T13:19:57.946" v="765" actId="27636"/>
          <ac:spMkLst>
            <pc:docMk/>
            <pc:sldMk cId="3920715243" sldId="305"/>
            <ac:spMk id="2" creationId="{8695954A-CFAB-B6DD-6109-3C9E63E16733}"/>
          </ac:spMkLst>
        </pc:spChg>
        <pc:spChg chg="del">
          <ac:chgData name="Gatis Žogla" userId="f71a20ece3606a01" providerId="LiveId" clId="{3F32B149-D6F3-44A4-B28B-980FCC67DFF3}" dt="2024-05-27T13:21:54.212" v="774" actId="478"/>
          <ac:spMkLst>
            <pc:docMk/>
            <pc:sldMk cId="3920715243" sldId="305"/>
            <ac:spMk id="3" creationId="{EE1C057C-B5FF-8145-A825-8EF883C90E96}"/>
          </ac:spMkLst>
        </pc:spChg>
        <pc:graphicFrameChg chg="add mod modGraphic">
          <ac:chgData name="Gatis Žogla" userId="f71a20ece3606a01" providerId="LiveId" clId="{3F32B149-D6F3-44A4-B28B-980FCC67DFF3}" dt="2024-05-28T08:27:09.475" v="959" actId="14734"/>
          <ac:graphicFrameMkLst>
            <pc:docMk/>
            <pc:sldMk cId="3920715243" sldId="305"/>
            <ac:graphicFrameMk id="4" creationId="{D6B0CEF0-348D-5E02-B144-8F71252920AD}"/>
          </ac:graphicFrameMkLst>
        </pc:graphicFrameChg>
      </pc:sldChg>
      <pc:sldChg chg="addSp delSp modSp new del mod">
        <pc:chgData name="Gatis Žogla" userId="f71a20ece3606a01" providerId="LiveId" clId="{3F32B149-D6F3-44A4-B28B-980FCC67DFF3}" dt="2024-05-28T08:26:08.053" v="938" actId="47"/>
        <pc:sldMkLst>
          <pc:docMk/>
          <pc:sldMk cId="4037856334" sldId="306"/>
        </pc:sldMkLst>
        <pc:spChg chg="mod">
          <ac:chgData name="Gatis Žogla" userId="f71a20ece3606a01" providerId="LiveId" clId="{3F32B149-D6F3-44A4-B28B-980FCC67DFF3}" dt="2024-05-27T13:23:12.930" v="784"/>
          <ac:spMkLst>
            <pc:docMk/>
            <pc:sldMk cId="4037856334" sldId="306"/>
            <ac:spMk id="2" creationId="{60E3B724-0720-AAF6-ECB4-128BEAEF92A5}"/>
          </ac:spMkLst>
        </pc:spChg>
        <pc:spChg chg="del mod">
          <ac:chgData name="Gatis Žogla" userId="f71a20ece3606a01" providerId="LiveId" clId="{3F32B149-D6F3-44A4-B28B-980FCC67DFF3}" dt="2024-05-27T13:24:22.147" v="786" actId="478"/>
          <ac:spMkLst>
            <pc:docMk/>
            <pc:sldMk cId="4037856334" sldId="306"/>
            <ac:spMk id="3" creationId="{2903B3BE-A2D9-74AB-8397-3CB315B7F44A}"/>
          </ac:spMkLst>
        </pc:spChg>
        <pc:spChg chg="add del mod">
          <ac:chgData name="Gatis Žogla" userId="f71a20ece3606a01" providerId="LiveId" clId="{3F32B149-D6F3-44A4-B28B-980FCC67DFF3}" dt="2024-05-27T13:24:24.246" v="787" actId="478"/>
          <ac:spMkLst>
            <pc:docMk/>
            <pc:sldMk cId="4037856334" sldId="306"/>
            <ac:spMk id="5" creationId="{A260DA21-FBC7-C343-4930-023B3F5F9001}"/>
          </ac:spMkLst>
        </pc:spChg>
        <pc:spChg chg="mod">
          <ac:chgData name="Gatis Žogla" userId="f71a20ece3606a01" providerId="LiveId" clId="{3F32B149-D6F3-44A4-B28B-980FCC67DFF3}" dt="2024-05-27T13:25:54.652" v="808" actId="113"/>
          <ac:spMkLst>
            <pc:docMk/>
            <pc:sldMk cId="4037856334" sldId="306"/>
            <ac:spMk id="8" creationId="{175A69CC-B6F0-0C76-B8AD-F64E34CBB88B}"/>
          </ac:spMkLst>
        </pc:spChg>
        <pc:spChg chg="mod">
          <ac:chgData name="Gatis Žogla" userId="f71a20ece3606a01" providerId="LiveId" clId="{3F32B149-D6F3-44A4-B28B-980FCC67DFF3}" dt="2024-05-27T13:26:02.541" v="810" actId="113"/>
          <ac:spMkLst>
            <pc:docMk/>
            <pc:sldMk cId="4037856334" sldId="306"/>
            <ac:spMk id="9" creationId="{2CB04994-4E0A-417C-16EB-17DBCFA254F1}"/>
          </ac:spMkLst>
        </pc:spChg>
        <pc:spChg chg="mod">
          <ac:chgData name="Gatis Žogla" userId="f71a20ece3606a01" providerId="LiveId" clId="{3F32B149-D6F3-44A4-B28B-980FCC67DFF3}" dt="2024-05-27T13:27:12.761" v="841" actId="14100"/>
          <ac:spMkLst>
            <pc:docMk/>
            <pc:sldMk cId="4037856334" sldId="306"/>
            <ac:spMk id="14" creationId="{3BAFA276-E5B9-64B1-6853-005A79C9E804}"/>
          </ac:spMkLst>
        </pc:spChg>
        <pc:spChg chg="mod">
          <ac:chgData name="Gatis Žogla" userId="f71a20ece3606a01" providerId="LiveId" clId="{3F32B149-D6F3-44A4-B28B-980FCC67DFF3}" dt="2024-05-27T13:26:58.282" v="832" actId="20577"/>
          <ac:spMkLst>
            <pc:docMk/>
            <pc:sldMk cId="4037856334" sldId="306"/>
            <ac:spMk id="15" creationId="{07C9EF23-7A1A-037F-A47E-F799E580AA29}"/>
          </ac:spMkLst>
        </pc:spChg>
        <pc:spChg chg="mod">
          <ac:chgData name="Gatis Žogla" userId="f71a20ece3606a01" providerId="LiveId" clId="{3F32B149-D6F3-44A4-B28B-980FCC67DFF3}" dt="2024-05-27T13:27:03.006" v="836" actId="20577"/>
          <ac:spMkLst>
            <pc:docMk/>
            <pc:sldMk cId="4037856334" sldId="306"/>
            <ac:spMk id="16" creationId="{F0DC3572-954B-7689-0315-B03C48410E97}"/>
          </ac:spMkLst>
        </pc:spChg>
        <pc:spChg chg="mod">
          <ac:chgData name="Gatis Žogla" userId="f71a20ece3606a01" providerId="LiveId" clId="{3F32B149-D6F3-44A4-B28B-980FCC67DFF3}" dt="2024-05-27T13:26:54.210" v="828" actId="20577"/>
          <ac:spMkLst>
            <pc:docMk/>
            <pc:sldMk cId="4037856334" sldId="306"/>
            <ac:spMk id="17" creationId="{1475C538-C5A8-0ADB-CB13-FFE8C800603F}"/>
          </ac:spMkLst>
        </pc:spChg>
        <pc:spChg chg="mod">
          <ac:chgData name="Gatis Žogla" userId="f71a20ece3606a01" providerId="LiveId" clId="{3F32B149-D6F3-44A4-B28B-980FCC67DFF3}" dt="2024-05-27T13:27:26.034" v="844" actId="1076"/>
          <ac:spMkLst>
            <pc:docMk/>
            <pc:sldMk cId="4037856334" sldId="306"/>
            <ac:spMk id="19" creationId="{3EEB2F1F-CD0C-FE07-476A-21423C80B76D}"/>
          </ac:spMkLst>
        </pc:spChg>
        <pc:grpChg chg="add mod">
          <ac:chgData name="Gatis Žogla" userId="f71a20ece3606a01" providerId="LiveId" clId="{3F32B149-D6F3-44A4-B28B-980FCC67DFF3}" dt="2024-05-27T13:26:08.319" v="811" actId="1076"/>
          <ac:grpSpMkLst>
            <pc:docMk/>
            <pc:sldMk cId="4037856334" sldId="306"/>
            <ac:grpSpMk id="6" creationId="{521BFFB8-8C88-1480-0FD2-7F1CAC54CCA1}"/>
          </ac:grpSpMkLst>
        </pc:grpChg>
        <pc:graphicFrameChg chg="mod modGraphic">
          <ac:chgData name="Gatis Žogla" userId="f71a20ece3606a01" providerId="LiveId" clId="{3F32B149-D6F3-44A4-B28B-980FCC67DFF3}" dt="2024-05-27T13:24:50.896" v="795" actId="14100"/>
          <ac:graphicFrameMkLst>
            <pc:docMk/>
            <pc:sldMk cId="4037856334" sldId="306"/>
            <ac:graphicFrameMk id="7" creationId="{ACD5E0DB-91CF-C9E4-38ED-BBA55A95C81A}"/>
          </ac:graphicFrameMkLst>
        </pc:graphicFrameChg>
        <pc:picChg chg="mod">
          <ac:chgData name="Gatis Žogla" userId="f71a20ece3606a01" providerId="LiveId" clId="{3F32B149-D6F3-44A4-B28B-980FCC67DFF3}" dt="2024-05-27T13:26:20.559" v="814" actId="14100"/>
          <ac:picMkLst>
            <pc:docMk/>
            <pc:sldMk cId="4037856334" sldId="306"/>
            <ac:picMk id="11" creationId="{01A34384-2497-849D-87D7-733E08E4F3EC}"/>
          </ac:picMkLst>
        </pc:picChg>
        <pc:picChg chg="mod">
          <ac:chgData name="Gatis Žogla" userId="f71a20ece3606a01" providerId="LiveId" clId="{3F32B149-D6F3-44A4-B28B-980FCC67DFF3}" dt="2024-05-27T13:26:32.478" v="816" actId="1076"/>
          <ac:picMkLst>
            <pc:docMk/>
            <pc:sldMk cId="4037856334" sldId="306"/>
            <ac:picMk id="12" creationId="{8DCD507B-5BB0-5EE4-F8FC-F9B1A4537D8A}"/>
          </ac:picMkLst>
        </pc:picChg>
        <pc:picChg chg="mod">
          <ac:chgData name="Gatis Žogla" userId="f71a20ece3606a01" providerId="LiveId" clId="{3F32B149-D6F3-44A4-B28B-980FCC67DFF3}" dt="2024-05-27T13:24:25.452" v="788"/>
          <ac:picMkLst>
            <pc:docMk/>
            <pc:sldMk cId="4037856334" sldId="306"/>
            <ac:picMk id="13" creationId="{FF04C106-9D65-8B77-7FC0-B58C269CF8FB}"/>
          </ac:picMkLst>
        </pc:picChg>
        <pc:cxnChg chg="mod">
          <ac:chgData name="Gatis Žogla" userId="f71a20ece3606a01" providerId="LiveId" clId="{3F32B149-D6F3-44A4-B28B-980FCC67DFF3}" dt="2024-05-27T13:24:59.963" v="797" actId="14100"/>
          <ac:cxnSpMkLst>
            <pc:docMk/>
            <pc:sldMk cId="4037856334" sldId="306"/>
            <ac:cxnSpMk id="10" creationId="{D20421FF-09E8-4BF7-7155-32A91B38C406}"/>
          </ac:cxnSpMkLst>
        </pc:cxnChg>
        <pc:cxnChg chg="mod">
          <ac:chgData name="Gatis Žogla" userId="f71a20ece3606a01" providerId="LiveId" clId="{3F32B149-D6F3-44A4-B28B-980FCC67DFF3}" dt="2024-05-27T13:27:12.761" v="841" actId="14100"/>
          <ac:cxnSpMkLst>
            <pc:docMk/>
            <pc:sldMk cId="4037856334" sldId="306"/>
            <ac:cxnSpMk id="18" creationId="{B6231296-7D08-3981-BEF1-FDF7634DE11D}"/>
          </ac:cxnSpMkLst>
        </pc:cxnChg>
      </pc:sldChg>
      <pc:sldChg chg="modSp add mod">
        <pc:chgData name="Gatis Žogla" userId="f71a20ece3606a01" providerId="LiveId" clId="{3F32B149-D6F3-44A4-B28B-980FCC67DFF3}" dt="2024-05-27T13:28:32.760" v="870" actId="20577"/>
        <pc:sldMkLst>
          <pc:docMk/>
          <pc:sldMk cId="2233554938" sldId="307"/>
        </pc:sldMkLst>
        <pc:spChg chg="mod">
          <ac:chgData name="Gatis Žogla" userId="f71a20ece3606a01" providerId="LiveId" clId="{3F32B149-D6F3-44A4-B28B-980FCC67DFF3}" dt="2024-05-27T13:28:32.760" v="870" actId="20577"/>
          <ac:spMkLst>
            <pc:docMk/>
            <pc:sldMk cId="2233554938" sldId="307"/>
            <ac:spMk id="2" creationId="{0B51A58C-D852-53A6-192A-65CC71892BEC}"/>
          </ac:spMkLst>
        </pc:spChg>
      </pc:sldChg>
      <pc:sldChg chg="modSp new mod">
        <pc:chgData name="Gatis Žogla" userId="f71a20ece3606a01" providerId="LiveId" clId="{3F32B149-D6F3-44A4-B28B-980FCC67DFF3}" dt="2024-05-27T13:36:08.361" v="932" actId="13926"/>
        <pc:sldMkLst>
          <pc:docMk/>
          <pc:sldMk cId="1626793133" sldId="308"/>
        </pc:sldMkLst>
        <pc:spChg chg="mod">
          <ac:chgData name="Gatis Žogla" userId="f71a20ece3606a01" providerId="LiveId" clId="{3F32B149-D6F3-44A4-B28B-980FCC67DFF3}" dt="2024-05-27T13:29:30.968" v="906" actId="20577"/>
          <ac:spMkLst>
            <pc:docMk/>
            <pc:sldMk cId="1626793133" sldId="308"/>
            <ac:spMk id="2" creationId="{B3FE22A3-CDF0-CF8A-891F-52A484ABBDC7}"/>
          </ac:spMkLst>
        </pc:spChg>
        <pc:spChg chg="mod">
          <ac:chgData name="Gatis Žogla" userId="f71a20ece3606a01" providerId="LiveId" clId="{3F32B149-D6F3-44A4-B28B-980FCC67DFF3}" dt="2024-05-27T13:36:08.361" v="932" actId="13926"/>
          <ac:spMkLst>
            <pc:docMk/>
            <pc:sldMk cId="1626793133" sldId="308"/>
            <ac:spMk id="3" creationId="{5A6A4F80-BC3E-8E7B-D8C0-1DCDFA954E86}"/>
          </ac:spMkLst>
        </pc:spChg>
      </pc:sldChg>
      <pc:sldChg chg="modSp new mod ord">
        <pc:chgData name="Gatis Žogla" userId="f71a20ece3606a01" providerId="LiveId" clId="{3F32B149-D6F3-44A4-B28B-980FCC67DFF3}" dt="2024-06-19T06:09:39.970" v="1188"/>
        <pc:sldMkLst>
          <pc:docMk/>
          <pc:sldMk cId="100859609" sldId="309"/>
        </pc:sldMkLst>
        <pc:spChg chg="mod">
          <ac:chgData name="Gatis Žogla" userId="f71a20ece3606a01" providerId="LiveId" clId="{3F32B149-D6F3-44A4-B28B-980FCC67DFF3}" dt="2024-05-27T13:33:41.036" v="927" actId="1076"/>
          <ac:spMkLst>
            <pc:docMk/>
            <pc:sldMk cId="100859609" sldId="309"/>
            <ac:spMk id="2" creationId="{17E09E05-CF43-F002-D7B9-1CF0D8447253}"/>
          </ac:spMkLst>
        </pc:spChg>
        <pc:spChg chg="mod">
          <ac:chgData name="Gatis Žogla" userId="f71a20ece3606a01" providerId="LiveId" clId="{3F32B149-D6F3-44A4-B28B-980FCC67DFF3}" dt="2024-06-19T06:05:24.792" v="1092" actId="108"/>
          <ac:spMkLst>
            <pc:docMk/>
            <pc:sldMk cId="100859609" sldId="309"/>
            <ac:spMk id="3" creationId="{1F6A19B5-3518-1FD4-B9C7-FC41BA91F896}"/>
          </ac:spMkLst>
        </pc:spChg>
      </pc:sldChg>
      <pc:sldChg chg="modSp new mod">
        <pc:chgData name="Gatis Žogla" userId="f71a20ece3606a01" providerId="LiveId" clId="{3F32B149-D6F3-44A4-B28B-980FCC67DFF3}" dt="2024-06-19T06:09:04.372" v="1186" actId="790"/>
        <pc:sldMkLst>
          <pc:docMk/>
          <pc:sldMk cId="1668366175" sldId="310"/>
        </pc:sldMkLst>
        <pc:spChg chg="mod">
          <ac:chgData name="Gatis Žogla" userId="f71a20ece3606a01" providerId="LiveId" clId="{3F32B149-D6F3-44A4-B28B-980FCC67DFF3}" dt="2024-06-19T06:07:39.360" v="1184" actId="6549"/>
          <ac:spMkLst>
            <pc:docMk/>
            <pc:sldMk cId="1668366175" sldId="310"/>
            <ac:spMk id="2" creationId="{0732D884-B548-1B15-039A-3046FD7047FF}"/>
          </ac:spMkLst>
        </pc:spChg>
        <pc:spChg chg="mod">
          <ac:chgData name="Gatis Žogla" userId="f71a20ece3606a01" providerId="LiveId" clId="{3F32B149-D6F3-44A4-B28B-980FCC67DFF3}" dt="2024-06-19T06:09:04.372" v="1186" actId="790"/>
          <ac:spMkLst>
            <pc:docMk/>
            <pc:sldMk cId="1668366175" sldId="310"/>
            <ac:spMk id="3" creationId="{35AD0E92-C8FD-B3AB-7332-7807CC3E40A5}"/>
          </ac:spMkLst>
        </pc:spChg>
      </pc:sldChg>
      <pc:sldChg chg="modSp new del mod">
        <pc:chgData name="Gatis Žogla" userId="f71a20ece3606a01" providerId="LiveId" clId="{3F32B149-D6F3-44A4-B28B-980FCC67DFF3}" dt="2024-05-27T13:33:44.208" v="928" actId="47"/>
        <pc:sldMkLst>
          <pc:docMk/>
          <pc:sldMk cId="3045889182" sldId="310"/>
        </pc:sldMkLst>
        <pc:spChg chg="mod">
          <ac:chgData name="Gatis Žogla" userId="f71a20ece3606a01" providerId="LiveId" clId="{3F32B149-D6F3-44A4-B28B-980FCC67DFF3}" dt="2024-05-27T13:33:02.425" v="923" actId="6549"/>
          <ac:spMkLst>
            <pc:docMk/>
            <pc:sldMk cId="3045889182" sldId="310"/>
            <ac:spMk id="3" creationId="{90850FD4-0217-7291-EC68-E11860F818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xmlns="" id="{92B16BD4-F205-DB54-EE2F-D8D9C910F2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xmlns="" id="{BE6CFDD9-7427-F870-5AF5-8338C2972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376FA7-6F17-49FA-AE46-52D1FCFC7649}" type="datetimeFigureOut">
              <a:rPr lang="de-AT" smtClean="0"/>
              <a:t>15.04.2025</a:t>
            </a:fld>
            <a:endParaRPr lang="de-AT"/>
          </a:p>
        </p:txBody>
      </p:sp>
      <p:sp>
        <p:nvSpPr>
          <p:cNvPr id="4" name="Fußzeilenplatzhalter 3">
            <a:extLst>
              <a:ext uri="{FF2B5EF4-FFF2-40B4-BE49-F238E27FC236}">
                <a16:creationId xmlns:a16="http://schemas.microsoft.com/office/drawing/2014/main" xmlns="" id="{32F21756-277D-397F-BFEA-C9FE66BDE2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xmlns="" id="{5847EC3E-7357-F6A1-F96C-E7ACD5ACB0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9B201-7785-4A5B-B9E4-ADEE8F948CFE}" type="slidenum">
              <a:rPr lang="de-AT" smtClean="0"/>
              <a:t>‹#›</a:t>
            </a:fld>
            <a:endParaRPr lang="de-AT"/>
          </a:p>
        </p:txBody>
      </p:sp>
    </p:spTree>
    <p:extLst>
      <p:ext uri="{BB962C8B-B14F-4D97-AF65-F5344CB8AC3E}">
        <p14:creationId xmlns:p14="http://schemas.microsoft.com/office/powerpoint/2010/main" val="345849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70089-7BF3-4203-A82E-8E0592434B06}" type="datetimeFigureOut">
              <a:rPr lang="de-AT" smtClean="0"/>
              <a:t>15.04.2025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524F1-E3A5-40AC-8EBB-3B869A55BB8C}" type="slidenum">
              <a:rPr lang="de-AT" smtClean="0"/>
              <a:t>‹#›</a:t>
            </a:fld>
            <a:endParaRPr lang="de-AT"/>
          </a:p>
        </p:txBody>
      </p:sp>
    </p:spTree>
    <p:extLst>
      <p:ext uri="{BB962C8B-B14F-4D97-AF65-F5344CB8AC3E}">
        <p14:creationId xmlns:p14="http://schemas.microsoft.com/office/powerpoint/2010/main" val="31103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Slide_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xmlns="" id="{B4DA3CFA-D567-5BE4-0073-39483CAABBD3}"/>
              </a:ext>
            </a:extLst>
          </p:cNvPr>
          <p:cNvSpPr/>
          <p:nvPr userDrawn="1"/>
        </p:nvSpPr>
        <p:spPr>
          <a:xfrm>
            <a:off x="0" y="0"/>
            <a:ext cx="12192000" cy="686662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accent1"/>
              </a:solidFill>
            </a:endParaRPr>
          </a:p>
        </p:txBody>
      </p:sp>
      <p:sp>
        <p:nvSpPr>
          <p:cNvPr id="29" name="Rechteck 28">
            <a:extLst>
              <a:ext uri="{FF2B5EF4-FFF2-40B4-BE49-F238E27FC236}">
                <a16:creationId xmlns:a16="http://schemas.microsoft.com/office/drawing/2014/main" xmlns="" id="{B16A7E0E-0F00-A86C-FEAC-57B71CB85AAE}"/>
              </a:ext>
            </a:extLst>
          </p:cNvPr>
          <p:cNvSpPr/>
          <p:nvPr userDrawn="1"/>
        </p:nvSpPr>
        <p:spPr>
          <a:xfrm>
            <a:off x="0" y="0"/>
            <a:ext cx="12192000" cy="6866626"/>
          </a:xfrm>
          <a:prstGeom prst="rect">
            <a:avLst/>
          </a:prstGeom>
          <a:solidFill>
            <a:schemeClr val="bg2">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accent1"/>
              </a:solidFill>
            </a:endParaRPr>
          </a:p>
        </p:txBody>
      </p:sp>
      <p:sp>
        <p:nvSpPr>
          <p:cNvPr id="6" name="Rechteck 5">
            <a:extLst>
              <a:ext uri="{FF2B5EF4-FFF2-40B4-BE49-F238E27FC236}">
                <a16:creationId xmlns:a16="http://schemas.microsoft.com/office/drawing/2014/main" xmlns="" id="{7FE52E63-B20E-6411-6A7C-DE456F76ED2C}"/>
              </a:ext>
            </a:extLst>
          </p:cNvPr>
          <p:cNvSpPr/>
          <p:nvPr userDrawn="1"/>
        </p:nvSpPr>
        <p:spPr>
          <a:xfrm>
            <a:off x="0" y="0"/>
            <a:ext cx="12192000" cy="1389243"/>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Grafik 3">
            <a:extLst>
              <a:ext uri="{FF2B5EF4-FFF2-40B4-BE49-F238E27FC236}">
                <a16:creationId xmlns:a16="http://schemas.microsoft.com/office/drawing/2014/main" xmlns="" id="{1123462A-B8F3-25E5-443E-46A6CF69BC0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232515" y="353898"/>
            <a:ext cx="2184805" cy="642589"/>
          </a:xfrm>
          <a:prstGeom prst="rect">
            <a:avLst/>
          </a:prstGeom>
        </p:spPr>
      </p:pic>
      <p:sp>
        <p:nvSpPr>
          <p:cNvPr id="2" name="Titel 1">
            <a:extLst>
              <a:ext uri="{FF2B5EF4-FFF2-40B4-BE49-F238E27FC236}">
                <a16:creationId xmlns:a16="http://schemas.microsoft.com/office/drawing/2014/main" xmlns="" id="{86381579-4302-31CE-F584-7A4FDE5253D0}"/>
              </a:ext>
            </a:extLst>
          </p:cNvPr>
          <p:cNvSpPr>
            <a:spLocks noGrp="1"/>
          </p:cNvSpPr>
          <p:nvPr>
            <p:ph type="ctrTitle"/>
          </p:nvPr>
        </p:nvSpPr>
        <p:spPr>
          <a:xfrm>
            <a:off x="232515" y="1452382"/>
            <a:ext cx="10278810" cy="2538413"/>
          </a:xfrm>
        </p:spPr>
        <p:txBody>
          <a:bodyPr anchor="b">
            <a:normAutofit/>
          </a:bodyPr>
          <a:lstStyle>
            <a:lvl1pPr algn="l">
              <a:defRPr sz="4000" b="1">
                <a:solidFill>
                  <a:schemeClr val="accent1"/>
                </a:solidFill>
                <a:latin typeface="Verdana" panose="020B0604030504040204" pitchFamily="34" charset="0"/>
                <a:ea typeface="Verdana" panose="020B0604030504040204" pitchFamily="34" charset="0"/>
              </a:defRPr>
            </a:lvl1pPr>
          </a:lstStyle>
          <a:p>
            <a:endParaRPr lang="de-AT" dirty="0"/>
          </a:p>
        </p:txBody>
      </p:sp>
      <p:sp>
        <p:nvSpPr>
          <p:cNvPr id="3" name="Untertitel 2">
            <a:extLst>
              <a:ext uri="{FF2B5EF4-FFF2-40B4-BE49-F238E27FC236}">
                <a16:creationId xmlns:a16="http://schemas.microsoft.com/office/drawing/2014/main" xmlns="" id="{C6E0E9F6-D077-375F-DD09-4105285DF707}"/>
              </a:ext>
            </a:extLst>
          </p:cNvPr>
          <p:cNvSpPr>
            <a:spLocks noGrp="1"/>
          </p:cNvSpPr>
          <p:nvPr>
            <p:ph type="subTitle" idx="1"/>
          </p:nvPr>
        </p:nvSpPr>
        <p:spPr>
          <a:xfrm>
            <a:off x="232515" y="4644845"/>
            <a:ext cx="10278810" cy="1633537"/>
          </a:xfrm>
        </p:spPr>
        <p:txBody>
          <a:bodyPr>
            <a:noAutofit/>
          </a:bodyPr>
          <a:lstStyle>
            <a:lvl1pPr marL="0" indent="0" algn="l">
              <a:buNone/>
              <a:defRPr sz="2000">
                <a:solidFill>
                  <a:schemeClr val="tx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cxnSp>
        <p:nvCxnSpPr>
          <p:cNvPr id="19" name="Gerader Verbinder 18">
            <a:extLst>
              <a:ext uri="{FF2B5EF4-FFF2-40B4-BE49-F238E27FC236}">
                <a16:creationId xmlns:a16="http://schemas.microsoft.com/office/drawing/2014/main" xmlns="" id="{42F09161-7112-A071-C9EA-9586933FDC3F}"/>
              </a:ext>
            </a:extLst>
          </p:cNvPr>
          <p:cNvCxnSpPr>
            <a:cxnSpLocks/>
          </p:cNvCxnSpPr>
          <p:nvPr userDrawn="1"/>
        </p:nvCxnSpPr>
        <p:spPr>
          <a:xfrm>
            <a:off x="232515" y="4309882"/>
            <a:ext cx="102788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Google Shape;18;p20">
            <a:extLst>
              <a:ext uri="{FF2B5EF4-FFF2-40B4-BE49-F238E27FC236}">
                <a16:creationId xmlns:a16="http://schemas.microsoft.com/office/drawing/2014/main" xmlns="" id="{15804363-C86F-AC2D-C9CD-74C58FB44774}"/>
              </a:ext>
            </a:extLst>
          </p:cNvPr>
          <p:cNvPicPr/>
          <p:nvPr userDrawn="1"/>
        </p:nvPicPr>
        <p:blipFill>
          <a:blip r:embed="rId5" cstate="print">
            <a:extLst>
              <a:ext uri="{28A0092B-C50C-407E-A947-70E740481C1C}">
                <a14:useLocalDpi xmlns:a14="http://schemas.microsoft.com/office/drawing/2010/main" val="0"/>
              </a:ext>
            </a:extLst>
          </a:blip>
          <a:srcRect/>
          <a:stretch/>
        </p:blipFill>
        <p:spPr>
          <a:xfrm>
            <a:off x="7334160" y="397647"/>
            <a:ext cx="662380" cy="490220"/>
          </a:xfrm>
          <a:prstGeom prst="rect">
            <a:avLst/>
          </a:prstGeom>
          <a:noFill/>
          <a:ln>
            <a:noFill/>
          </a:ln>
        </p:spPr>
      </p:pic>
      <p:sp>
        <p:nvSpPr>
          <p:cNvPr id="8" name="Google Shape;19;p20">
            <a:extLst>
              <a:ext uri="{FF2B5EF4-FFF2-40B4-BE49-F238E27FC236}">
                <a16:creationId xmlns:a16="http://schemas.microsoft.com/office/drawing/2014/main" xmlns="" id="{95AE43D4-49AB-994F-090D-50F34FED2312}"/>
              </a:ext>
            </a:extLst>
          </p:cNvPr>
          <p:cNvSpPr txBox="1"/>
          <p:nvPr userDrawn="1"/>
        </p:nvSpPr>
        <p:spPr>
          <a:xfrm>
            <a:off x="8174620" y="280394"/>
            <a:ext cx="3784865" cy="789599"/>
          </a:xfrm>
          <a:prstGeom prst="rect">
            <a:avLst/>
          </a:prstGeom>
          <a:noFill/>
          <a:ln>
            <a:noFill/>
          </a:ln>
        </p:spPr>
        <p:txBody>
          <a:bodyPr spcFirstLastPara="1" wrap="square" lIns="91425" tIns="45700" rIns="91425" bIns="45700" anchor="t" anchorCtr="0">
            <a:spAutoFit/>
          </a:bodyPr>
          <a:lstStyle>
            <a:defPPr>
              <a:defRPr lang="de-DE"/>
            </a:defPPr>
            <a:lvl1pPr lvl="0" algn="just">
              <a:lnSpc>
                <a:spcPct val="107000"/>
              </a:lnSpc>
              <a:spcBef>
                <a:spcPts val="600"/>
              </a:spcBef>
              <a:spcAft>
                <a:spcPts val="600"/>
              </a:spcAft>
              <a:defRPr sz="1100">
                <a:solidFill>
                  <a:schemeClr val="bg1"/>
                </a:solidFill>
                <a:effectLst/>
                <a:latin typeface="Verdana" panose="020B0604030504040204" pitchFamily="34" charset="0"/>
                <a:ea typeface="Calibri" panose="020F0502020204030204" pitchFamily="34" charset="0"/>
                <a:cs typeface="Open Sans" panose="020B0606030504020204" pitchFamily="34" charset="0"/>
              </a:defRPr>
            </a:lvl1pPr>
          </a:lstStyle>
          <a:p>
            <a:pPr lvl="0"/>
            <a:r>
              <a:rPr lang="en-GB" dirty="0" err="1">
                <a:solidFill>
                  <a:schemeClr val="tx1"/>
                </a:solidFill>
              </a:rPr>
              <a:t>KNOWnNEBs</a:t>
            </a:r>
            <a:r>
              <a:rPr lang="en-GB" dirty="0">
                <a:solidFill>
                  <a:schemeClr val="tx1"/>
                </a:solidFill>
              </a:rPr>
              <a:t> has received funding from the European Union’s LIFE21-CET-AUDITS programme under grant agreement no. 101076494.</a:t>
            </a:r>
            <a:endParaRPr lang="de-AT" dirty="0">
              <a:solidFill>
                <a:schemeClr val="tx1"/>
              </a:solidFill>
            </a:endParaRPr>
          </a:p>
        </p:txBody>
      </p:sp>
    </p:spTree>
    <p:extLst>
      <p:ext uri="{BB962C8B-B14F-4D97-AF65-F5344CB8AC3E}">
        <p14:creationId xmlns:p14="http://schemas.microsoft.com/office/powerpoint/2010/main" val="34195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xmlns="" id="{94A0A0B7-4653-D8BE-9A56-38451BD89124}"/>
              </a:ext>
            </a:extLst>
          </p:cNvPr>
          <p:cNvSpPr/>
          <p:nvPr userDrawn="1"/>
        </p:nvSpPr>
        <p:spPr>
          <a:xfrm>
            <a:off x="0" y="0"/>
            <a:ext cx="12192000" cy="686662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accent1"/>
              </a:solidFill>
            </a:endParaRPr>
          </a:p>
        </p:txBody>
      </p:sp>
      <p:sp>
        <p:nvSpPr>
          <p:cNvPr id="29" name="Rechteck 28">
            <a:extLst>
              <a:ext uri="{FF2B5EF4-FFF2-40B4-BE49-F238E27FC236}">
                <a16:creationId xmlns:a16="http://schemas.microsoft.com/office/drawing/2014/main" xmlns="" id="{B16A7E0E-0F00-A86C-FEAC-57B71CB85AAE}"/>
              </a:ext>
            </a:extLst>
          </p:cNvPr>
          <p:cNvSpPr/>
          <p:nvPr userDrawn="1"/>
        </p:nvSpPr>
        <p:spPr>
          <a:xfrm>
            <a:off x="0" y="0"/>
            <a:ext cx="12192000" cy="6866625"/>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400" dirty="0">
              <a:solidFill>
                <a:schemeClr val="accent1"/>
              </a:solidFill>
            </a:endParaRPr>
          </a:p>
        </p:txBody>
      </p:sp>
      <p:sp>
        <p:nvSpPr>
          <p:cNvPr id="3" name="Untertitel 2">
            <a:extLst>
              <a:ext uri="{FF2B5EF4-FFF2-40B4-BE49-F238E27FC236}">
                <a16:creationId xmlns:a16="http://schemas.microsoft.com/office/drawing/2014/main" xmlns="" id="{C6E0E9F6-D077-375F-DD09-4105285DF707}"/>
              </a:ext>
            </a:extLst>
          </p:cNvPr>
          <p:cNvSpPr>
            <a:spLocks noGrp="1"/>
          </p:cNvSpPr>
          <p:nvPr>
            <p:ph type="subTitle" idx="1"/>
          </p:nvPr>
        </p:nvSpPr>
        <p:spPr>
          <a:xfrm>
            <a:off x="2771775" y="2787470"/>
            <a:ext cx="6648450" cy="1633537"/>
          </a:xfrm>
        </p:spPr>
        <p:txBody>
          <a:bodyPr>
            <a:noAutofit/>
          </a:bodyPr>
          <a:lstStyle>
            <a:lvl1pPr marL="0" indent="0" algn="ctr">
              <a:lnSpc>
                <a:spcPct val="100000"/>
              </a:lnSpc>
              <a:spcBef>
                <a:spcPts val="0"/>
              </a:spcBef>
              <a:buNone/>
              <a:defRPr sz="2000">
                <a:solidFill>
                  <a:schemeClr val="bg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cxnSp>
        <p:nvCxnSpPr>
          <p:cNvPr id="19" name="Gerader Verbinder 18">
            <a:extLst>
              <a:ext uri="{FF2B5EF4-FFF2-40B4-BE49-F238E27FC236}">
                <a16:creationId xmlns:a16="http://schemas.microsoft.com/office/drawing/2014/main" xmlns="" id="{42F09161-7112-A071-C9EA-9586933FDC3F}"/>
              </a:ext>
            </a:extLst>
          </p:cNvPr>
          <p:cNvCxnSpPr>
            <a:cxnSpLocks/>
          </p:cNvCxnSpPr>
          <p:nvPr userDrawn="1"/>
        </p:nvCxnSpPr>
        <p:spPr>
          <a:xfrm>
            <a:off x="3871913" y="2481082"/>
            <a:ext cx="44481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xmlns="" id="{29605C2B-D0D9-9E74-AD0C-D568583412C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018062" y="1447711"/>
            <a:ext cx="2155877" cy="654049"/>
          </a:xfrm>
          <a:prstGeom prst="rect">
            <a:avLst/>
          </a:prstGeom>
        </p:spPr>
      </p:pic>
      <p:pic>
        <p:nvPicPr>
          <p:cNvPr id="8" name="Google Shape;18;p20">
            <a:extLst>
              <a:ext uri="{FF2B5EF4-FFF2-40B4-BE49-F238E27FC236}">
                <a16:creationId xmlns:a16="http://schemas.microsoft.com/office/drawing/2014/main" xmlns="" id="{7FB85604-1088-4DD7-A181-5C5F83356453}"/>
              </a:ext>
            </a:extLst>
          </p:cNvPr>
          <p:cNvPicPr/>
          <p:nvPr userDrawn="1"/>
        </p:nvPicPr>
        <p:blipFill>
          <a:blip r:embed="rId4" cstate="print">
            <a:extLst>
              <a:ext uri="{28A0092B-C50C-407E-A947-70E740481C1C}">
                <a14:useLocalDpi xmlns:a14="http://schemas.microsoft.com/office/drawing/2010/main" val="0"/>
              </a:ext>
            </a:extLst>
          </a:blip>
          <a:srcRect/>
          <a:stretch/>
        </p:blipFill>
        <p:spPr>
          <a:xfrm>
            <a:off x="270525" y="6085395"/>
            <a:ext cx="662380" cy="490220"/>
          </a:xfrm>
          <a:prstGeom prst="rect">
            <a:avLst/>
          </a:prstGeom>
          <a:noFill/>
          <a:ln>
            <a:noFill/>
          </a:ln>
        </p:spPr>
      </p:pic>
      <p:sp>
        <p:nvSpPr>
          <p:cNvPr id="9" name="Google Shape;19;p20">
            <a:extLst>
              <a:ext uri="{FF2B5EF4-FFF2-40B4-BE49-F238E27FC236}">
                <a16:creationId xmlns:a16="http://schemas.microsoft.com/office/drawing/2014/main" xmlns="" id="{308C49BD-D3B9-4A99-96F8-1EF1C7EE99E4}"/>
              </a:ext>
            </a:extLst>
          </p:cNvPr>
          <p:cNvSpPr txBox="1"/>
          <p:nvPr userDrawn="1"/>
        </p:nvSpPr>
        <p:spPr>
          <a:xfrm>
            <a:off x="1110985" y="5968142"/>
            <a:ext cx="3784865" cy="789599"/>
          </a:xfrm>
          <a:prstGeom prst="rect">
            <a:avLst/>
          </a:prstGeom>
          <a:noFill/>
          <a:ln>
            <a:noFill/>
          </a:ln>
        </p:spPr>
        <p:txBody>
          <a:bodyPr spcFirstLastPara="1" wrap="square" lIns="91425" tIns="45700" rIns="91425" bIns="45700" anchor="t" anchorCtr="0">
            <a:spAutoFit/>
          </a:bodyPr>
          <a:lstStyle>
            <a:defPPr>
              <a:defRPr lang="de-DE"/>
            </a:defPPr>
            <a:lvl1pPr lvl="0" algn="just">
              <a:lnSpc>
                <a:spcPct val="107000"/>
              </a:lnSpc>
              <a:spcBef>
                <a:spcPts val="600"/>
              </a:spcBef>
              <a:spcAft>
                <a:spcPts val="600"/>
              </a:spcAft>
              <a:defRPr sz="1100">
                <a:solidFill>
                  <a:schemeClr val="bg1"/>
                </a:solidFill>
                <a:effectLst/>
                <a:latin typeface="Verdana" panose="020B0604030504040204" pitchFamily="34" charset="0"/>
                <a:ea typeface="Calibri" panose="020F0502020204030204" pitchFamily="34" charset="0"/>
                <a:cs typeface="Open Sans" panose="020B0606030504020204" pitchFamily="34" charset="0"/>
              </a:defRPr>
            </a:lvl1pPr>
          </a:lstStyle>
          <a:p>
            <a:pPr lvl="0"/>
            <a:r>
              <a:rPr lang="en-GB" dirty="0" err="1"/>
              <a:t>KNOWnNEBs</a:t>
            </a:r>
            <a:r>
              <a:rPr lang="en-GB" dirty="0"/>
              <a:t> has received funding from the European Union’s LIFE21-CET-AUDITS programme under grant agreement no. 101076494.</a:t>
            </a:r>
            <a:endParaRPr lang="de-AT" dirty="0"/>
          </a:p>
        </p:txBody>
      </p:sp>
      <p:sp>
        <p:nvSpPr>
          <p:cNvPr id="13" name="Textfeld 12">
            <a:extLst>
              <a:ext uri="{FF2B5EF4-FFF2-40B4-BE49-F238E27FC236}">
                <a16:creationId xmlns:a16="http://schemas.microsoft.com/office/drawing/2014/main" xmlns="" id="{E45065E2-2D6C-517A-82B0-F6DC8EF8EC73}"/>
              </a:ext>
            </a:extLst>
          </p:cNvPr>
          <p:cNvSpPr txBox="1"/>
          <p:nvPr userDrawn="1"/>
        </p:nvSpPr>
        <p:spPr>
          <a:xfrm>
            <a:off x="6410326" y="5968142"/>
            <a:ext cx="5700712" cy="789599"/>
          </a:xfrm>
          <a:prstGeom prst="rect">
            <a:avLst/>
          </a:prstGeom>
          <a:noFill/>
          <a:ln>
            <a:noFill/>
          </a:ln>
        </p:spPr>
        <p:txBody>
          <a:bodyPr spcFirstLastPara="1" wrap="square" lIns="91425" tIns="45700" rIns="91425" bIns="45700" anchor="t" anchorCtr="0">
            <a:spAutoFit/>
          </a:bodyPr>
          <a:lstStyle>
            <a:defPPr>
              <a:defRPr lang="de-DE"/>
            </a:defPPr>
            <a:lvl1pPr algn="just">
              <a:lnSpc>
                <a:spcPct val="107000"/>
              </a:lnSpc>
              <a:spcBef>
                <a:spcPts val="600"/>
              </a:spcBef>
              <a:spcAft>
                <a:spcPts val="600"/>
              </a:spcAft>
              <a:defRPr sz="1100">
                <a:solidFill>
                  <a:schemeClr val="bg1"/>
                </a:solidFill>
                <a:effectLst/>
                <a:latin typeface="Verdana" panose="020B0604030504040204" pitchFamily="34" charset="0"/>
                <a:ea typeface="Calibri" panose="020F0502020204030204" pitchFamily="34" charset="0"/>
                <a:cs typeface="Open Sans" panose="020B0606030504020204" pitchFamily="34" charset="0"/>
              </a:defRPr>
            </a:lvl1pPr>
          </a:lstStyle>
          <a:p>
            <a:pPr lvl="0"/>
            <a:r>
              <a:rPr lang="en-US" dirty="0"/>
              <a:t>The material presented and views expressed here are the responsibility of the author(s) only. Neither CINEA nor the European Commission is responsible for any use that may be made of the information contained herein.</a:t>
            </a:r>
            <a:endParaRPr lang="de-AT" dirty="0"/>
          </a:p>
        </p:txBody>
      </p:sp>
      <p:cxnSp>
        <p:nvCxnSpPr>
          <p:cNvPr id="15" name="Gerader Verbinder 14">
            <a:extLst>
              <a:ext uri="{FF2B5EF4-FFF2-40B4-BE49-F238E27FC236}">
                <a16:creationId xmlns:a16="http://schemas.microsoft.com/office/drawing/2014/main" xmlns="" id="{4735E0AE-14A8-3BC4-C659-9D2F18070B53}"/>
              </a:ext>
            </a:extLst>
          </p:cNvPr>
          <p:cNvCxnSpPr/>
          <p:nvPr userDrawn="1"/>
        </p:nvCxnSpPr>
        <p:spPr>
          <a:xfrm>
            <a:off x="5629275" y="6038850"/>
            <a:ext cx="0" cy="600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5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_Slide_2">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xmlns="" id="{4BB7546B-0E18-DD8C-F32F-B63791BBED61}"/>
              </a:ext>
            </a:extLst>
          </p:cNvPr>
          <p:cNvSpPr/>
          <p:nvPr userDrawn="1"/>
        </p:nvSpPr>
        <p:spPr>
          <a:xfrm>
            <a:off x="0" y="0"/>
            <a:ext cx="12192000" cy="686662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accent1"/>
              </a:solidFill>
            </a:endParaRPr>
          </a:p>
        </p:txBody>
      </p:sp>
      <p:sp>
        <p:nvSpPr>
          <p:cNvPr id="29" name="Rechteck 28">
            <a:extLst>
              <a:ext uri="{FF2B5EF4-FFF2-40B4-BE49-F238E27FC236}">
                <a16:creationId xmlns:a16="http://schemas.microsoft.com/office/drawing/2014/main" xmlns="" id="{B16A7E0E-0F00-A86C-FEAC-57B71CB85AAE}"/>
              </a:ext>
            </a:extLst>
          </p:cNvPr>
          <p:cNvSpPr/>
          <p:nvPr userDrawn="1"/>
        </p:nvSpPr>
        <p:spPr>
          <a:xfrm>
            <a:off x="0" y="0"/>
            <a:ext cx="12192000" cy="6866626"/>
          </a:xfrm>
          <a:prstGeom prst="rect">
            <a:avLst/>
          </a:prstGeom>
          <a:solidFill>
            <a:schemeClr val="bg2">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accent1"/>
              </a:solidFill>
            </a:endParaRPr>
          </a:p>
        </p:txBody>
      </p:sp>
      <p:sp>
        <p:nvSpPr>
          <p:cNvPr id="6" name="Rechteck 5">
            <a:extLst>
              <a:ext uri="{FF2B5EF4-FFF2-40B4-BE49-F238E27FC236}">
                <a16:creationId xmlns:a16="http://schemas.microsoft.com/office/drawing/2014/main" xmlns="" id="{7FE52E63-B20E-6411-6A7C-DE456F76ED2C}"/>
              </a:ext>
            </a:extLst>
          </p:cNvPr>
          <p:cNvSpPr/>
          <p:nvPr userDrawn="1"/>
        </p:nvSpPr>
        <p:spPr>
          <a:xfrm>
            <a:off x="0" y="0"/>
            <a:ext cx="12192000" cy="1389243"/>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Grafik 3">
            <a:extLst>
              <a:ext uri="{FF2B5EF4-FFF2-40B4-BE49-F238E27FC236}">
                <a16:creationId xmlns:a16="http://schemas.microsoft.com/office/drawing/2014/main" xmlns="" id="{1123462A-B8F3-25E5-443E-46A6CF69BC0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232515" y="353898"/>
            <a:ext cx="2184805" cy="642589"/>
          </a:xfrm>
          <a:prstGeom prst="rect">
            <a:avLst/>
          </a:prstGeom>
        </p:spPr>
      </p:pic>
      <p:sp>
        <p:nvSpPr>
          <p:cNvPr id="2" name="Titel 1">
            <a:extLst>
              <a:ext uri="{FF2B5EF4-FFF2-40B4-BE49-F238E27FC236}">
                <a16:creationId xmlns:a16="http://schemas.microsoft.com/office/drawing/2014/main" xmlns="" id="{86381579-4302-31CE-F584-7A4FDE5253D0}"/>
              </a:ext>
            </a:extLst>
          </p:cNvPr>
          <p:cNvSpPr>
            <a:spLocks noGrp="1"/>
          </p:cNvSpPr>
          <p:nvPr>
            <p:ph type="ctrTitle"/>
          </p:nvPr>
        </p:nvSpPr>
        <p:spPr>
          <a:xfrm>
            <a:off x="232515" y="1452382"/>
            <a:ext cx="10278810" cy="2538413"/>
          </a:xfrm>
        </p:spPr>
        <p:txBody>
          <a:bodyPr anchor="b">
            <a:normAutofit/>
          </a:bodyPr>
          <a:lstStyle>
            <a:lvl1pPr algn="l">
              <a:defRPr sz="4000" b="1">
                <a:solidFill>
                  <a:schemeClr val="accent1"/>
                </a:solidFill>
                <a:latin typeface="Verdana" panose="020B0604030504040204" pitchFamily="34" charset="0"/>
                <a:ea typeface="Verdana" panose="020B0604030504040204" pitchFamily="34" charset="0"/>
              </a:defRPr>
            </a:lvl1pPr>
          </a:lstStyle>
          <a:p>
            <a:endParaRPr lang="de-AT" dirty="0"/>
          </a:p>
        </p:txBody>
      </p:sp>
      <p:sp>
        <p:nvSpPr>
          <p:cNvPr id="3" name="Untertitel 2">
            <a:extLst>
              <a:ext uri="{FF2B5EF4-FFF2-40B4-BE49-F238E27FC236}">
                <a16:creationId xmlns:a16="http://schemas.microsoft.com/office/drawing/2014/main" xmlns="" id="{C6E0E9F6-D077-375F-DD09-4105285DF707}"/>
              </a:ext>
            </a:extLst>
          </p:cNvPr>
          <p:cNvSpPr>
            <a:spLocks noGrp="1"/>
          </p:cNvSpPr>
          <p:nvPr>
            <p:ph type="subTitle" idx="1"/>
          </p:nvPr>
        </p:nvSpPr>
        <p:spPr>
          <a:xfrm>
            <a:off x="232515" y="4644845"/>
            <a:ext cx="10278810" cy="1633537"/>
          </a:xfrm>
        </p:spPr>
        <p:txBody>
          <a:bodyPr>
            <a:noAutofit/>
          </a:bodyPr>
          <a:lstStyle>
            <a:lvl1pPr marL="0" indent="0" algn="l">
              <a:buNone/>
              <a:defRPr sz="2000">
                <a:solidFill>
                  <a:schemeClr val="tx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cxnSp>
        <p:nvCxnSpPr>
          <p:cNvPr id="19" name="Gerader Verbinder 18">
            <a:extLst>
              <a:ext uri="{FF2B5EF4-FFF2-40B4-BE49-F238E27FC236}">
                <a16:creationId xmlns:a16="http://schemas.microsoft.com/office/drawing/2014/main" xmlns="" id="{42F09161-7112-A071-C9EA-9586933FDC3F}"/>
              </a:ext>
            </a:extLst>
          </p:cNvPr>
          <p:cNvCxnSpPr>
            <a:cxnSpLocks/>
          </p:cNvCxnSpPr>
          <p:nvPr userDrawn="1"/>
        </p:nvCxnSpPr>
        <p:spPr>
          <a:xfrm>
            <a:off x="232515" y="4309882"/>
            <a:ext cx="102788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Google Shape;18;p20">
            <a:extLst>
              <a:ext uri="{FF2B5EF4-FFF2-40B4-BE49-F238E27FC236}">
                <a16:creationId xmlns:a16="http://schemas.microsoft.com/office/drawing/2014/main" xmlns="" id="{15804363-C86F-AC2D-C9CD-74C58FB44774}"/>
              </a:ext>
            </a:extLst>
          </p:cNvPr>
          <p:cNvPicPr/>
          <p:nvPr userDrawn="1"/>
        </p:nvPicPr>
        <p:blipFill>
          <a:blip r:embed="rId5" cstate="print">
            <a:extLst>
              <a:ext uri="{28A0092B-C50C-407E-A947-70E740481C1C}">
                <a14:useLocalDpi xmlns:a14="http://schemas.microsoft.com/office/drawing/2010/main" val="0"/>
              </a:ext>
            </a:extLst>
          </a:blip>
          <a:srcRect/>
          <a:stretch/>
        </p:blipFill>
        <p:spPr>
          <a:xfrm>
            <a:off x="7334160" y="397647"/>
            <a:ext cx="662380" cy="490220"/>
          </a:xfrm>
          <a:prstGeom prst="rect">
            <a:avLst/>
          </a:prstGeom>
          <a:noFill/>
          <a:ln>
            <a:noFill/>
          </a:ln>
        </p:spPr>
      </p:pic>
      <p:sp>
        <p:nvSpPr>
          <p:cNvPr id="8" name="Google Shape;19;p20">
            <a:extLst>
              <a:ext uri="{FF2B5EF4-FFF2-40B4-BE49-F238E27FC236}">
                <a16:creationId xmlns:a16="http://schemas.microsoft.com/office/drawing/2014/main" xmlns="" id="{95AE43D4-49AB-994F-090D-50F34FED2312}"/>
              </a:ext>
            </a:extLst>
          </p:cNvPr>
          <p:cNvSpPr txBox="1"/>
          <p:nvPr userDrawn="1"/>
        </p:nvSpPr>
        <p:spPr>
          <a:xfrm>
            <a:off x="8174620" y="280394"/>
            <a:ext cx="3784865" cy="789599"/>
          </a:xfrm>
          <a:prstGeom prst="rect">
            <a:avLst/>
          </a:prstGeom>
          <a:noFill/>
          <a:ln>
            <a:noFill/>
          </a:ln>
        </p:spPr>
        <p:txBody>
          <a:bodyPr spcFirstLastPara="1" wrap="square" lIns="91425" tIns="45700" rIns="91425" bIns="45700" anchor="t" anchorCtr="0">
            <a:spAutoFit/>
          </a:bodyPr>
          <a:lstStyle>
            <a:defPPr>
              <a:defRPr lang="de-DE"/>
            </a:defPPr>
            <a:lvl1pPr lvl="0" algn="just">
              <a:lnSpc>
                <a:spcPct val="107000"/>
              </a:lnSpc>
              <a:spcBef>
                <a:spcPts val="600"/>
              </a:spcBef>
              <a:spcAft>
                <a:spcPts val="600"/>
              </a:spcAft>
              <a:defRPr sz="1100">
                <a:solidFill>
                  <a:schemeClr val="bg1"/>
                </a:solidFill>
                <a:effectLst/>
                <a:latin typeface="Verdana" panose="020B0604030504040204" pitchFamily="34" charset="0"/>
                <a:ea typeface="Calibri" panose="020F0502020204030204" pitchFamily="34" charset="0"/>
                <a:cs typeface="Open Sans" panose="020B0606030504020204" pitchFamily="34" charset="0"/>
              </a:defRPr>
            </a:lvl1pPr>
          </a:lstStyle>
          <a:p>
            <a:pPr lvl="0"/>
            <a:r>
              <a:rPr lang="en-GB" dirty="0" err="1">
                <a:solidFill>
                  <a:schemeClr val="tx1"/>
                </a:solidFill>
              </a:rPr>
              <a:t>KNOWnNEBs</a:t>
            </a:r>
            <a:r>
              <a:rPr lang="en-GB" dirty="0">
                <a:solidFill>
                  <a:schemeClr val="tx1"/>
                </a:solidFill>
              </a:rPr>
              <a:t> has received funding from the European Union’s LIFE21-CET-AUDITS programme under grant agreement no. 101076494.</a:t>
            </a:r>
            <a:endParaRPr lang="de-AT" dirty="0">
              <a:solidFill>
                <a:schemeClr val="tx1"/>
              </a:solidFill>
            </a:endParaRPr>
          </a:p>
        </p:txBody>
      </p:sp>
    </p:spTree>
    <p:extLst>
      <p:ext uri="{BB962C8B-B14F-4D97-AF65-F5344CB8AC3E}">
        <p14:creationId xmlns:p14="http://schemas.microsoft.com/office/powerpoint/2010/main" val="28643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_Slide_3">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xmlns="" id="{5B4180EC-E04B-E94F-7DEF-E392B2DF5E0C}"/>
              </a:ext>
            </a:extLst>
          </p:cNvPr>
          <p:cNvSpPr/>
          <p:nvPr userDrawn="1"/>
        </p:nvSpPr>
        <p:spPr>
          <a:xfrm>
            <a:off x="0" y="0"/>
            <a:ext cx="12192000" cy="686662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accent1"/>
              </a:solidFill>
            </a:endParaRPr>
          </a:p>
        </p:txBody>
      </p:sp>
      <p:sp>
        <p:nvSpPr>
          <p:cNvPr id="29" name="Rechteck 28">
            <a:extLst>
              <a:ext uri="{FF2B5EF4-FFF2-40B4-BE49-F238E27FC236}">
                <a16:creationId xmlns:a16="http://schemas.microsoft.com/office/drawing/2014/main" xmlns="" id="{B16A7E0E-0F00-A86C-FEAC-57B71CB85AAE}"/>
              </a:ext>
            </a:extLst>
          </p:cNvPr>
          <p:cNvSpPr/>
          <p:nvPr userDrawn="1"/>
        </p:nvSpPr>
        <p:spPr>
          <a:xfrm>
            <a:off x="0" y="0"/>
            <a:ext cx="12192000" cy="6866626"/>
          </a:xfrm>
          <a:prstGeom prst="rect">
            <a:avLst/>
          </a:prstGeom>
          <a:solidFill>
            <a:schemeClr val="bg2">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accent1"/>
              </a:solidFill>
            </a:endParaRPr>
          </a:p>
        </p:txBody>
      </p:sp>
      <p:sp>
        <p:nvSpPr>
          <p:cNvPr id="6" name="Rechteck 5">
            <a:extLst>
              <a:ext uri="{FF2B5EF4-FFF2-40B4-BE49-F238E27FC236}">
                <a16:creationId xmlns:a16="http://schemas.microsoft.com/office/drawing/2014/main" xmlns="" id="{7FE52E63-B20E-6411-6A7C-DE456F76ED2C}"/>
              </a:ext>
            </a:extLst>
          </p:cNvPr>
          <p:cNvSpPr/>
          <p:nvPr userDrawn="1"/>
        </p:nvSpPr>
        <p:spPr>
          <a:xfrm>
            <a:off x="0" y="0"/>
            <a:ext cx="12192000" cy="1389243"/>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Grafik 3">
            <a:extLst>
              <a:ext uri="{FF2B5EF4-FFF2-40B4-BE49-F238E27FC236}">
                <a16:creationId xmlns:a16="http://schemas.microsoft.com/office/drawing/2014/main" xmlns="" id="{1123462A-B8F3-25E5-443E-46A6CF69BC0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232515" y="353898"/>
            <a:ext cx="2184805" cy="642589"/>
          </a:xfrm>
          <a:prstGeom prst="rect">
            <a:avLst/>
          </a:prstGeom>
        </p:spPr>
      </p:pic>
      <p:sp>
        <p:nvSpPr>
          <p:cNvPr id="2" name="Titel 1">
            <a:extLst>
              <a:ext uri="{FF2B5EF4-FFF2-40B4-BE49-F238E27FC236}">
                <a16:creationId xmlns:a16="http://schemas.microsoft.com/office/drawing/2014/main" xmlns="" id="{86381579-4302-31CE-F584-7A4FDE5253D0}"/>
              </a:ext>
            </a:extLst>
          </p:cNvPr>
          <p:cNvSpPr>
            <a:spLocks noGrp="1"/>
          </p:cNvSpPr>
          <p:nvPr>
            <p:ph type="ctrTitle"/>
          </p:nvPr>
        </p:nvSpPr>
        <p:spPr>
          <a:xfrm>
            <a:off x="232515" y="1452382"/>
            <a:ext cx="10278810" cy="2538413"/>
          </a:xfrm>
        </p:spPr>
        <p:txBody>
          <a:bodyPr anchor="b">
            <a:normAutofit/>
          </a:bodyPr>
          <a:lstStyle>
            <a:lvl1pPr algn="l">
              <a:defRPr sz="4000" b="1">
                <a:solidFill>
                  <a:schemeClr val="accent1"/>
                </a:solidFill>
                <a:latin typeface="Verdana" panose="020B0604030504040204" pitchFamily="34" charset="0"/>
                <a:ea typeface="Verdana" panose="020B0604030504040204" pitchFamily="34" charset="0"/>
              </a:defRPr>
            </a:lvl1pPr>
          </a:lstStyle>
          <a:p>
            <a:endParaRPr lang="de-AT" dirty="0"/>
          </a:p>
        </p:txBody>
      </p:sp>
      <p:sp>
        <p:nvSpPr>
          <p:cNvPr id="3" name="Untertitel 2">
            <a:extLst>
              <a:ext uri="{FF2B5EF4-FFF2-40B4-BE49-F238E27FC236}">
                <a16:creationId xmlns:a16="http://schemas.microsoft.com/office/drawing/2014/main" xmlns="" id="{C6E0E9F6-D077-375F-DD09-4105285DF707}"/>
              </a:ext>
            </a:extLst>
          </p:cNvPr>
          <p:cNvSpPr>
            <a:spLocks noGrp="1"/>
          </p:cNvSpPr>
          <p:nvPr>
            <p:ph type="subTitle" idx="1"/>
          </p:nvPr>
        </p:nvSpPr>
        <p:spPr>
          <a:xfrm>
            <a:off x="232515" y="4644845"/>
            <a:ext cx="10278810" cy="1633537"/>
          </a:xfrm>
        </p:spPr>
        <p:txBody>
          <a:bodyPr>
            <a:noAutofit/>
          </a:bodyPr>
          <a:lstStyle>
            <a:lvl1pPr marL="0" indent="0" algn="l">
              <a:buNone/>
              <a:defRPr sz="2000">
                <a:solidFill>
                  <a:schemeClr val="tx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cxnSp>
        <p:nvCxnSpPr>
          <p:cNvPr id="19" name="Gerader Verbinder 18">
            <a:extLst>
              <a:ext uri="{FF2B5EF4-FFF2-40B4-BE49-F238E27FC236}">
                <a16:creationId xmlns:a16="http://schemas.microsoft.com/office/drawing/2014/main" xmlns="" id="{42F09161-7112-A071-C9EA-9586933FDC3F}"/>
              </a:ext>
            </a:extLst>
          </p:cNvPr>
          <p:cNvCxnSpPr>
            <a:cxnSpLocks/>
          </p:cNvCxnSpPr>
          <p:nvPr userDrawn="1"/>
        </p:nvCxnSpPr>
        <p:spPr>
          <a:xfrm>
            <a:off x="232515" y="4309882"/>
            <a:ext cx="102788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Google Shape;18;p20">
            <a:extLst>
              <a:ext uri="{FF2B5EF4-FFF2-40B4-BE49-F238E27FC236}">
                <a16:creationId xmlns:a16="http://schemas.microsoft.com/office/drawing/2014/main" xmlns="" id="{15804363-C86F-AC2D-C9CD-74C58FB44774}"/>
              </a:ext>
            </a:extLst>
          </p:cNvPr>
          <p:cNvPicPr/>
          <p:nvPr userDrawn="1"/>
        </p:nvPicPr>
        <p:blipFill>
          <a:blip r:embed="rId5" cstate="print">
            <a:extLst>
              <a:ext uri="{28A0092B-C50C-407E-A947-70E740481C1C}">
                <a14:useLocalDpi xmlns:a14="http://schemas.microsoft.com/office/drawing/2010/main" val="0"/>
              </a:ext>
            </a:extLst>
          </a:blip>
          <a:srcRect/>
          <a:stretch/>
        </p:blipFill>
        <p:spPr>
          <a:xfrm>
            <a:off x="7334160" y="397647"/>
            <a:ext cx="662380" cy="490220"/>
          </a:xfrm>
          <a:prstGeom prst="rect">
            <a:avLst/>
          </a:prstGeom>
          <a:noFill/>
          <a:ln>
            <a:noFill/>
          </a:ln>
        </p:spPr>
      </p:pic>
      <p:sp>
        <p:nvSpPr>
          <p:cNvPr id="8" name="Google Shape;19;p20">
            <a:extLst>
              <a:ext uri="{FF2B5EF4-FFF2-40B4-BE49-F238E27FC236}">
                <a16:creationId xmlns:a16="http://schemas.microsoft.com/office/drawing/2014/main" xmlns="" id="{95AE43D4-49AB-994F-090D-50F34FED2312}"/>
              </a:ext>
            </a:extLst>
          </p:cNvPr>
          <p:cNvSpPr txBox="1"/>
          <p:nvPr userDrawn="1"/>
        </p:nvSpPr>
        <p:spPr>
          <a:xfrm>
            <a:off x="8174620" y="280394"/>
            <a:ext cx="3784865" cy="789599"/>
          </a:xfrm>
          <a:prstGeom prst="rect">
            <a:avLst/>
          </a:prstGeom>
          <a:noFill/>
          <a:ln>
            <a:noFill/>
          </a:ln>
        </p:spPr>
        <p:txBody>
          <a:bodyPr spcFirstLastPara="1" wrap="square" lIns="91425" tIns="45700" rIns="91425" bIns="45700" anchor="t" anchorCtr="0">
            <a:spAutoFit/>
          </a:bodyPr>
          <a:lstStyle>
            <a:defPPr>
              <a:defRPr lang="de-DE"/>
            </a:defPPr>
            <a:lvl1pPr lvl="0" algn="just">
              <a:lnSpc>
                <a:spcPct val="107000"/>
              </a:lnSpc>
              <a:spcBef>
                <a:spcPts val="600"/>
              </a:spcBef>
              <a:spcAft>
                <a:spcPts val="600"/>
              </a:spcAft>
              <a:defRPr sz="1100">
                <a:solidFill>
                  <a:schemeClr val="bg1"/>
                </a:solidFill>
                <a:effectLst/>
                <a:latin typeface="Verdana" panose="020B0604030504040204" pitchFamily="34" charset="0"/>
                <a:ea typeface="Calibri" panose="020F0502020204030204" pitchFamily="34" charset="0"/>
                <a:cs typeface="Open Sans" panose="020B0606030504020204" pitchFamily="34" charset="0"/>
              </a:defRPr>
            </a:lvl1pPr>
          </a:lstStyle>
          <a:p>
            <a:pPr lvl="0"/>
            <a:r>
              <a:rPr lang="en-GB" dirty="0" err="1">
                <a:solidFill>
                  <a:schemeClr val="tx1"/>
                </a:solidFill>
              </a:rPr>
              <a:t>KNOWnNEBs</a:t>
            </a:r>
            <a:r>
              <a:rPr lang="en-GB" dirty="0">
                <a:solidFill>
                  <a:schemeClr val="tx1"/>
                </a:solidFill>
              </a:rPr>
              <a:t> has received funding from the European Union’s LIFE21-CET-AUDITS programme under grant agreement no. 101076494.</a:t>
            </a:r>
            <a:endParaRPr lang="de-AT" dirty="0">
              <a:solidFill>
                <a:schemeClr val="tx1"/>
              </a:solidFill>
            </a:endParaRPr>
          </a:p>
        </p:txBody>
      </p:sp>
    </p:spTree>
    <p:extLst>
      <p:ext uri="{BB962C8B-B14F-4D97-AF65-F5344CB8AC3E}">
        <p14:creationId xmlns:p14="http://schemas.microsoft.com/office/powerpoint/2010/main" val="24210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5D9D495-E3D7-9D5F-1377-71CFE0CB2A8C}"/>
              </a:ext>
            </a:extLst>
          </p:cNvPr>
          <p:cNvSpPr>
            <a:spLocks noGrp="1"/>
          </p:cNvSpPr>
          <p:nvPr>
            <p:ph type="title"/>
          </p:nvPr>
        </p:nvSpPr>
        <p:spPr/>
        <p:txBody>
          <a:body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xmlns="" id="{D7E9B821-E313-2AF4-5487-F5A78666707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014636A7-53B7-29B7-B384-E41372599D80}"/>
              </a:ext>
            </a:extLst>
          </p:cNvPr>
          <p:cNvSpPr>
            <a:spLocks noGrp="1"/>
          </p:cNvSpPr>
          <p:nvPr>
            <p:ph type="dt" sz="half" idx="10"/>
          </p:nvPr>
        </p:nvSpPr>
        <p:spPr/>
        <p:txBody>
          <a:bodyPr/>
          <a:lstStyle/>
          <a:p>
            <a:fld id="{E19DDAA4-AC4C-4D90-92C8-4A7FF02C4B87}" type="datetimeFigureOut">
              <a:rPr lang="de-AT" smtClean="0"/>
              <a:t>15.04.2025</a:t>
            </a:fld>
            <a:endParaRPr lang="de-AT"/>
          </a:p>
        </p:txBody>
      </p:sp>
      <p:sp>
        <p:nvSpPr>
          <p:cNvPr id="5" name="Fußzeilenplatzhalter 4">
            <a:extLst>
              <a:ext uri="{FF2B5EF4-FFF2-40B4-BE49-F238E27FC236}">
                <a16:creationId xmlns:a16="http://schemas.microsoft.com/office/drawing/2014/main" xmlns="" id="{9E362C48-4FEA-5088-4FC3-E080B92C404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2FDD61EA-D5FF-C6DC-095A-A7EA6BF76F35}"/>
              </a:ext>
            </a:extLst>
          </p:cNvPr>
          <p:cNvSpPr>
            <a:spLocks noGrp="1"/>
          </p:cNvSpPr>
          <p:nvPr>
            <p:ph type="sldNum" sz="quarter" idx="12"/>
          </p:nvPr>
        </p:nvSpPr>
        <p:spPr/>
        <p:txBody>
          <a:bodyPr/>
          <a:lstStyle/>
          <a:p>
            <a:fld id="{C474770E-193D-4931-BB0D-02C9501FDD8E}" type="slidenum">
              <a:rPr lang="de-AT" smtClean="0"/>
              <a:t>‹#›</a:t>
            </a:fld>
            <a:endParaRPr lang="de-AT"/>
          </a:p>
        </p:txBody>
      </p:sp>
    </p:spTree>
    <p:extLst>
      <p:ext uri="{BB962C8B-B14F-4D97-AF65-F5344CB8AC3E}">
        <p14:creationId xmlns:p14="http://schemas.microsoft.com/office/powerpoint/2010/main" val="168464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_Contnet_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5D9D495-E3D7-9D5F-1377-71CFE0CB2A8C}"/>
              </a:ext>
            </a:extLst>
          </p:cNvPr>
          <p:cNvSpPr>
            <a:spLocks noGrp="1"/>
          </p:cNvSpPr>
          <p:nvPr>
            <p:ph type="title"/>
          </p:nvPr>
        </p:nvSpPr>
        <p:spPr>
          <a:xfrm>
            <a:off x="323850" y="180183"/>
            <a:ext cx="11544300" cy="825499"/>
          </a:xfrm>
        </p:spPr>
        <p:txBody>
          <a:bodyPr/>
          <a:lstStyle>
            <a:lvl1pPr>
              <a:defRPr b="1">
                <a:solidFill>
                  <a:schemeClr val="accent1"/>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xmlns="" id="{D7E9B821-E313-2AF4-5487-F5A78666707D}"/>
              </a:ext>
            </a:extLst>
          </p:cNvPr>
          <p:cNvSpPr>
            <a:spLocks noGrp="1"/>
          </p:cNvSpPr>
          <p:nvPr>
            <p:ph idx="1"/>
          </p:nvPr>
        </p:nvSpPr>
        <p:spPr>
          <a:xfrm>
            <a:off x="323850" y="1361284"/>
            <a:ext cx="5600700" cy="48156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014636A7-53B7-29B7-B384-E41372599D80}"/>
              </a:ext>
            </a:extLst>
          </p:cNvPr>
          <p:cNvSpPr>
            <a:spLocks noGrp="1"/>
          </p:cNvSpPr>
          <p:nvPr>
            <p:ph type="dt" sz="half" idx="10"/>
          </p:nvPr>
        </p:nvSpPr>
        <p:spPr/>
        <p:txBody>
          <a:bodyPr/>
          <a:lstStyle/>
          <a:p>
            <a:fld id="{E19DDAA4-AC4C-4D90-92C8-4A7FF02C4B87}" type="datetimeFigureOut">
              <a:rPr lang="de-AT" smtClean="0"/>
              <a:t>15.04.2025</a:t>
            </a:fld>
            <a:endParaRPr lang="de-AT"/>
          </a:p>
        </p:txBody>
      </p:sp>
      <p:sp>
        <p:nvSpPr>
          <p:cNvPr id="5" name="Fußzeilenplatzhalter 4">
            <a:extLst>
              <a:ext uri="{FF2B5EF4-FFF2-40B4-BE49-F238E27FC236}">
                <a16:creationId xmlns:a16="http://schemas.microsoft.com/office/drawing/2014/main" xmlns="" id="{9E362C48-4FEA-5088-4FC3-E080B92C404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2FDD61EA-D5FF-C6DC-095A-A7EA6BF76F35}"/>
              </a:ext>
            </a:extLst>
          </p:cNvPr>
          <p:cNvSpPr>
            <a:spLocks noGrp="1"/>
          </p:cNvSpPr>
          <p:nvPr>
            <p:ph type="sldNum" sz="quarter" idx="12"/>
          </p:nvPr>
        </p:nvSpPr>
        <p:spPr/>
        <p:txBody>
          <a:bodyPr/>
          <a:lstStyle/>
          <a:p>
            <a:fld id="{C474770E-193D-4931-BB0D-02C9501FDD8E}" type="slidenum">
              <a:rPr lang="de-AT" smtClean="0"/>
              <a:t>‹#›</a:t>
            </a:fld>
            <a:endParaRPr lang="de-AT"/>
          </a:p>
        </p:txBody>
      </p:sp>
      <p:sp>
        <p:nvSpPr>
          <p:cNvPr id="8" name="Inhaltsplatzhalter 2">
            <a:extLst>
              <a:ext uri="{FF2B5EF4-FFF2-40B4-BE49-F238E27FC236}">
                <a16:creationId xmlns:a16="http://schemas.microsoft.com/office/drawing/2014/main" xmlns="" id="{6BF89646-00A8-9857-3D7F-96BAC28D180E}"/>
              </a:ext>
            </a:extLst>
          </p:cNvPr>
          <p:cNvSpPr>
            <a:spLocks noGrp="1"/>
          </p:cNvSpPr>
          <p:nvPr>
            <p:ph idx="13"/>
          </p:nvPr>
        </p:nvSpPr>
        <p:spPr>
          <a:xfrm>
            <a:off x="6267450" y="1361284"/>
            <a:ext cx="5600700" cy="48156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303513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ly_Logo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47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67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Slide_Photo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5D9D495-E3D7-9D5F-1377-71CFE0CB2A8C}"/>
              </a:ext>
            </a:extLst>
          </p:cNvPr>
          <p:cNvSpPr>
            <a:spLocks noGrp="1"/>
          </p:cNvSpPr>
          <p:nvPr>
            <p:ph type="title"/>
          </p:nvPr>
        </p:nvSpPr>
        <p:spPr>
          <a:xfrm>
            <a:off x="4922378" y="180183"/>
            <a:ext cx="6945772" cy="825499"/>
          </a:xfrm>
        </p:spPr>
        <p:txBody>
          <a:bodyPr>
            <a:normAutofit/>
          </a:bodyPr>
          <a:lstStyle>
            <a:lvl1pPr>
              <a:defRPr sz="2400" b="1"/>
            </a:lvl1pPr>
          </a:lstStyle>
          <a:p>
            <a:r>
              <a:rPr lang="de-DE" dirty="0"/>
              <a:t>Mastertitelformat bearbeiten</a:t>
            </a:r>
            <a:endParaRPr lang="de-AT" dirty="0"/>
          </a:p>
        </p:txBody>
      </p:sp>
      <p:sp>
        <p:nvSpPr>
          <p:cNvPr id="9" name="Textplatzhalter 8">
            <a:extLst>
              <a:ext uri="{FF2B5EF4-FFF2-40B4-BE49-F238E27FC236}">
                <a16:creationId xmlns:a16="http://schemas.microsoft.com/office/drawing/2014/main" xmlns="" id="{38ECDCFC-9E75-D625-1440-F013C62DF1F5}"/>
              </a:ext>
            </a:extLst>
          </p:cNvPr>
          <p:cNvSpPr>
            <a:spLocks noGrp="1"/>
          </p:cNvSpPr>
          <p:nvPr>
            <p:ph type="body" sz="quarter" idx="14"/>
          </p:nvPr>
        </p:nvSpPr>
        <p:spPr>
          <a:xfrm>
            <a:off x="4922838" y="1264778"/>
            <a:ext cx="6945312" cy="4871102"/>
          </a:xfrm>
        </p:spPr>
        <p:txBody>
          <a:bodyPr>
            <a:norm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bg2"/>
                </a:solidFill>
              </a:defRPr>
            </a:lvl4pPr>
            <a:lvl5pPr>
              <a:defRPr sz="1600">
                <a:solidFill>
                  <a:schemeClr val="bg2"/>
                </a:solidFill>
              </a:defRPr>
            </a:lvl5pPr>
          </a:lstStyle>
          <a:p>
            <a:pPr lvl="0"/>
            <a:r>
              <a:rPr lang="de-DE" dirty="0"/>
              <a:t>Mastertextformat bearbeiten</a:t>
            </a:r>
          </a:p>
          <a:p>
            <a:pPr lvl="1"/>
            <a:r>
              <a:rPr lang="de-DE" dirty="0"/>
              <a:t>Zweite Ebene</a:t>
            </a:r>
          </a:p>
          <a:p>
            <a:pPr lvl="2"/>
            <a:r>
              <a:rPr lang="de-DE" dirty="0"/>
              <a:t>Dritte Ebene</a:t>
            </a:r>
          </a:p>
        </p:txBody>
      </p:sp>
      <p:sp>
        <p:nvSpPr>
          <p:cNvPr id="17" name="Bildplatzhalter 16">
            <a:extLst>
              <a:ext uri="{FF2B5EF4-FFF2-40B4-BE49-F238E27FC236}">
                <a16:creationId xmlns:a16="http://schemas.microsoft.com/office/drawing/2014/main" xmlns="" id="{92BE0115-4069-B443-07FE-C158F50C54FD}"/>
              </a:ext>
            </a:extLst>
          </p:cNvPr>
          <p:cNvSpPr>
            <a:spLocks noGrp="1"/>
          </p:cNvSpPr>
          <p:nvPr>
            <p:ph type="pic" sz="quarter" idx="16"/>
          </p:nvPr>
        </p:nvSpPr>
        <p:spPr>
          <a:xfrm>
            <a:off x="323850" y="180975"/>
            <a:ext cx="4111417" cy="5954905"/>
          </a:xfrm>
          <a:solidFill>
            <a:schemeClr val="bg2">
              <a:lumMod val="95000"/>
            </a:schemeClr>
          </a:solidFill>
        </p:spPr>
        <p:txBody>
          <a:bodyPr wrap="square"/>
          <a:lstStyle>
            <a:lvl1pPr marL="0" indent="0">
              <a:buNone/>
              <a:defRPr>
                <a:noFill/>
              </a:defRPr>
            </a:lvl1pPr>
          </a:lstStyle>
          <a:p>
            <a:endParaRPr lang="de-AT" dirty="0"/>
          </a:p>
        </p:txBody>
      </p:sp>
      <p:sp>
        <p:nvSpPr>
          <p:cNvPr id="8" name="Datumsplatzhalter 7">
            <a:extLst>
              <a:ext uri="{FF2B5EF4-FFF2-40B4-BE49-F238E27FC236}">
                <a16:creationId xmlns:a16="http://schemas.microsoft.com/office/drawing/2014/main" xmlns="" id="{BAE76F02-561A-D3C4-B1F2-B80893C4A80B}"/>
              </a:ext>
            </a:extLst>
          </p:cNvPr>
          <p:cNvSpPr>
            <a:spLocks noGrp="1"/>
          </p:cNvSpPr>
          <p:nvPr>
            <p:ph type="dt" sz="half" idx="17"/>
          </p:nvPr>
        </p:nvSpPr>
        <p:spPr/>
        <p:txBody>
          <a:bodyPr/>
          <a:lstStyle/>
          <a:p>
            <a:fld id="{E19DDAA4-AC4C-4D90-92C8-4A7FF02C4B87}" type="datetimeFigureOut">
              <a:rPr lang="de-AT" smtClean="0"/>
              <a:pPr/>
              <a:t>15.04.2025</a:t>
            </a:fld>
            <a:r>
              <a:rPr lang="de-AT"/>
              <a:t>   |</a:t>
            </a:r>
            <a:endParaRPr lang="de-AT" dirty="0"/>
          </a:p>
        </p:txBody>
      </p:sp>
      <p:sp>
        <p:nvSpPr>
          <p:cNvPr id="11" name="Fußzeilenplatzhalter 10">
            <a:extLst>
              <a:ext uri="{FF2B5EF4-FFF2-40B4-BE49-F238E27FC236}">
                <a16:creationId xmlns:a16="http://schemas.microsoft.com/office/drawing/2014/main" xmlns="" id="{6F26494E-1CD4-DA08-FD97-DC4923EF1816}"/>
              </a:ext>
            </a:extLst>
          </p:cNvPr>
          <p:cNvSpPr>
            <a:spLocks noGrp="1"/>
          </p:cNvSpPr>
          <p:nvPr>
            <p:ph type="ftr" sz="quarter" idx="18"/>
          </p:nvPr>
        </p:nvSpPr>
        <p:spPr/>
        <p:txBody>
          <a:bodyPr/>
          <a:lstStyle/>
          <a:p>
            <a:endParaRPr lang="de-AT" dirty="0"/>
          </a:p>
        </p:txBody>
      </p:sp>
      <p:sp>
        <p:nvSpPr>
          <p:cNvPr id="12" name="Foliennummernplatzhalter 11">
            <a:extLst>
              <a:ext uri="{FF2B5EF4-FFF2-40B4-BE49-F238E27FC236}">
                <a16:creationId xmlns:a16="http://schemas.microsoft.com/office/drawing/2014/main" xmlns="" id="{73070A9E-8149-13D0-6698-D66F4977E8DB}"/>
              </a:ext>
            </a:extLst>
          </p:cNvPr>
          <p:cNvSpPr>
            <a:spLocks noGrp="1"/>
          </p:cNvSpPr>
          <p:nvPr>
            <p:ph type="sldNum" sz="quarter" idx="19"/>
          </p:nvPr>
        </p:nvSpPr>
        <p:spPr/>
        <p:txBody>
          <a:bodyPr/>
          <a:lstStyle/>
          <a:p>
            <a:fld id="{C474770E-193D-4931-BB0D-02C9501FDD8E}" type="slidenum">
              <a:rPr lang="de-AT" smtClean="0"/>
              <a:pPr/>
              <a:t>‹#›</a:t>
            </a:fld>
            <a:endParaRPr lang="de-AT" dirty="0"/>
          </a:p>
        </p:txBody>
      </p:sp>
    </p:spTree>
    <p:extLst>
      <p:ext uri="{BB962C8B-B14F-4D97-AF65-F5344CB8AC3E}">
        <p14:creationId xmlns:p14="http://schemas.microsoft.com/office/powerpoint/2010/main" val="193805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Slide_Photo_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5D9D495-E3D7-9D5F-1377-71CFE0CB2A8C}"/>
              </a:ext>
            </a:extLst>
          </p:cNvPr>
          <p:cNvSpPr>
            <a:spLocks noGrp="1"/>
          </p:cNvSpPr>
          <p:nvPr>
            <p:ph type="title"/>
          </p:nvPr>
        </p:nvSpPr>
        <p:spPr>
          <a:xfrm>
            <a:off x="7990318" y="180183"/>
            <a:ext cx="3877832" cy="825499"/>
          </a:xfrm>
        </p:spPr>
        <p:txBody>
          <a:bodyPr/>
          <a:lstStyle>
            <a:lvl1pPr>
              <a:defRPr sz="2400" b="1">
                <a:solidFill>
                  <a:schemeClr val="accent1"/>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xmlns="" id="{D7E9B821-E313-2AF4-5487-F5A78666707D}"/>
              </a:ext>
            </a:extLst>
          </p:cNvPr>
          <p:cNvSpPr>
            <a:spLocks noGrp="1"/>
          </p:cNvSpPr>
          <p:nvPr>
            <p:ph idx="1"/>
          </p:nvPr>
        </p:nvSpPr>
        <p:spPr>
          <a:xfrm>
            <a:off x="7990318" y="1361284"/>
            <a:ext cx="3877832" cy="4815680"/>
          </a:xfrm>
        </p:spPr>
        <p:txBody>
          <a:bodyPr>
            <a:normAutofit/>
          </a:bodyPr>
          <a:lstStyle>
            <a:lvl1pPr>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p:txBody>
      </p:sp>
      <p:sp>
        <p:nvSpPr>
          <p:cNvPr id="4" name="Datumsplatzhalter 3">
            <a:extLst>
              <a:ext uri="{FF2B5EF4-FFF2-40B4-BE49-F238E27FC236}">
                <a16:creationId xmlns:a16="http://schemas.microsoft.com/office/drawing/2014/main" xmlns="" id="{014636A7-53B7-29B7-B384-E41372599D80}"/>
              </a:ext>
            </a:extLst>
          </p:cNvPr>
          <p:cNvSpPr>
            <a:spLocks noGrp="1"/>
          </p:cNvSpPr>
          <p:nvPr>
            <p:ph type="dt" sz="half" idx="10"/>
          </p:nvPr>
        </p:nvSpPr>
        <p:spPr/>
        <p:txBody>
          <a:bodyPr/>
          <a:lstStyle/>
          <a:p>
            <a:fld id="{E19DDAA4-AC4C-4D90-92C8-4A7FF02C4B87}" type="datetimeFigureOut">
              <a:rPr lang="de-AT" smtClean="0"/>
              <a:t>15.04.2025</a:t>
            </a:fld>
            <a:endParaRPr lang="de-AT"/>
          </a:p>
        </p:txBody>
      </p:sp>
      <p:sp>
        <p:nvSpPr>
          <p:cNvPr id="5" name="Fußzeilenplatzhalter 4">
            <a:extLst>
              <a:ext uri="{FF2B5EF4-FFF2-40B4-BE49-F238E27FC236}">
                <a16:creationId xmlns:a16="http://schemas.microsoft.com/office/drawing/2014/main" xmlns="" id="{9E362C48-4FEA-5088-4FC3-E080B92C404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2FDD61EA-D5FF-C6DC-095A-A7EA6BF76F35}"/>
              </a:ext>
            </a:extLst>
          </p:cNvPr>
          <p:cNvSpPr>
            <a:spLocks noGrp="1"/>
          </p:cNvSpPr>
          <p:nvPr>
            <p:ph type="sldNum" sz="quarter" idx="12"/>
          </p:nvPr>
        </p:nvSpPr>
        <p:spPr/>
        <p:txBody>
          <a:bodyPr/>
          <a:lstStyle/>
          <a:p>
            <a:fld id="{C474770E-193D-4931-BB0D-02C9501FDD8E}" type="slidenum">
              <a:rPr lang="de-AT" smtClean="0"/>
              <a:t>‹#›</a:t>
            </a:fld>
            <a:endParaRPr lang="de-AT"/>
          </a:p>
        </p:txBody>
      </p:sp>
      <p:sp>
        <p:nvSpPr>
          <p:cNvPr id="8" name="Bildplatzhalter 7">
            <a:extLst>
              <a:ext uri="{FF2B5EF4-FFF2-40B4-BE49-F238E27FC236}">
                <a16:creationId xmlns:a16="http://schemas.microsoft.com/office/drawing/2014/main" xmlns="" id="{C6BE1620-1BBF-DF5C-7681-D06EA2313065}"/>
              </a:ext>
            </a:extLst>
          </p:cNvPr>
          <p:cNvSpPr>
            <a:spLocks noGrp="1"/>
          </p:cNvSpPr>
          <p:nvPr>
            <p:ph type="pic" sz="quarter" idx="13"/>
          </p:nvPr>
        </p:nvSpPr>
        <p:spPr>
          <a:xfrm>
            <a:off x="323850" y="180975"/>
            <a:ext cx="7205663" cy="6022975"/>
          </a:xfrm>
          <a:solidFill>
            <a:schemeClr val="bg2">
              <a:lumMod val="95000"/>
            </a:schemeClr>
          </a:solidFill>
        </p:spPr>
        <p:txBody>
          <a:bodyPr/>
          <a:lstStyle>
            <a:lvl1pPr marL="0" indent="0">
              <a:buNone/>
              <a:defRPr>
                <a:noFill/>
              </a:defRPr>
            </a:lvl1pPr>
          </a:lstStyle>
          <a:p>
            <a:endParaRPr lang="de-AT" dirty="0"/>
          </a:p>
        </p:txBody>
      </p:sp>
    </p:spTree>
    <p:extLst>
      <p:ext uri="{BB962C8B-B14F-4D97-AF65-F5344CB8AC3E}">
        <p14:creationId xmlns:p14="http://schemas.microsoft.com/office/powerpoint/2010/main" val="22416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F956A5BE-5585-DBD9-5569-046417BEBC6C}"/>
              </a:ext>
            </a:extLst>
          </p:cNvPr>
          <p:cNvSpPr>
            <a:spLocks noGrp="1"/>
          </p:cNvSpPr>
          <p:nvPr>
            <p:ph type="title"/>
          </p:nvPr>
        </p:nvSpPr>
        <p:spPr>
          <a:xfrm>
            <a:off x="323850" y="180183"/>
            <a:ext cx="11544300" cy="825499"/>
          </a:xfrm>
          <a:prstGeom prst="rect">
            <a:avLst/>
          </a:prstGeom>
        </p:spPr>
        <p:txBody>
          <a:bodyPr vert="horz" lIns="91440" tIns="45720" rIns="91440" bIns="45720" rtlCol="0" anchor="b">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xmlns="" id="{75356FAD-8D96-0092-2A57-44B4771CB1D4}"/>
              </a:ext>
            </a:extLst>
          </p:cNvPr>
          <p:cNvSpPr>
            <a:spLocks noGrp="1"/>
          </p:cNvSpPr>
          <p:nvPr>
            <p:ph type="body" idx="1"/>
          </p:nvPr>
        </p:nvSpPr>
        <p:spPr>
          <a:xfrm>
            <a:off x="323850" y="1361284"/>
            <a:ext cx="11544300" cy="481568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xmlns="" id="{43C4D881-5D7A-1B4C-26D6-32791F3472A6}"/>
              </a:ext>
            </a:extLst>
          </p:cNvPr>
          <p:cNvSpPr>
            <a:spLocks noGrp="1"/>
          </p:cNvSpPr>
          <p:nvPr>
            <p:ph type="dt" sz="half" idx="2"/>
          </p:nvPr>
        </p:nvSpPr>
        <p:spPr>
          <a:xfrm>
            <a:off x="9708109" y="6356350"/>
            <a:ext cx="1374442"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E19DDAA4-AC4C-4D90-92C8-4A7FF02C4B87}" type="datetimeFigureOut">
              <a:rPr lang="de-AT" smtClean="0"/>
              <a:pPr/>
              <a:t>15.04.2025</a:t>
            </a:fld>
            <a:r>
              <a:rPr lang="de-AT" dirty="0"/>
              <a:t>   |</a:t>
            </a:r>
          </a:p>
        </p:txBody>
      </p:sp>
      <p:sp>
        <p:nvSpPr>
          <p:cNvPr id="5" name="Fußzeilenplatzhalter 4">
            <a:extLst>
              <a:ext uri="{FF2B5EF4-FFF2-40B4-BE49-F238E27FC236}">
                <a16:creationId xmlns:a16="http://schemas.microsoft.com/office/drawing/2014/main" xmlns="" id="{8C585028-52F6-3294-3DCA-0D6D362AA22D}"/>
              </a:ext>
            </a:extLst>
          </p:cNvPr>
          <p:cNvSpPr>
            <a:spLocks noGrp="1"/>
          </p:cNvSpPr>
          <p:nvPr>
            <p:ph type="ftr" sz="quarter" idx="3"/>
          </p:nvPr>
        </p:nvSpPr>
        <p:spPr>
          <a:xfrm>
            <a:off x="3086100" y="6356350"/>
            <a:ext cx="6019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de-AT" dirty="0"/>
          </a:p>
        </p:txBody>
      </p:sp>
      <p:sp>
        <p:nvSpPr>
          <p:cNvPr id="6" name="Foliennummernplatzhalter 5">
            <a:extLst>
              <a:ext uri="{FF2B5EF4-FFF2-40B4-BE49-F238E27FC236}">
                <a16:creationId xmlns:a16="http://schemas.microsoft.com/office/drawing/2014/main" xmlns="" id="{A47864CE-07A4-0F4F-5C60-5FC349438A68}"/>
              </a:ext>
            </a:extLst>
          </p:cNvPr>
          <p:cNvSpPr>
            <a:spLocks noGrp="1"/>
          </p:cNvSpPr>
          <p:nvPr>
            <p:ph type="sldNum" sz="quarter" idx="4"/>
          </p:nvPr>
        </p:nvSpPr>
        <p:spPr>
          <a:xfrm>
            <a:off x="11218460" y="6356350"/>
            <a:ext cx="64969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C474770E-193D-4931-BB0D-02C9501FDD8E}" type="slidenum">
              <a:rPr lang="de-AT" smtClean="0"/>
              <a:pPr/>
              <a:t>‹#›</a:t>
            </a:fld>
            <a:endParaRPr lang="de-AT" dirty="0"/>
          </a:p>
        </p:txBody>
      </p:sp>
      <p:pic>
        <p:nvPicPr>
          <p:cNvPr id="7" name="Grafik 6">
            <a:extLst>
              <a:ext uri="{FF2B5EF4-FFF2-40B4-BE49-F238E27FC236}">
                <a16:creationId xmlns:a16="http://schemas.microsoft.com/office/drawing/2014/main" xmlns="" id="{B688F6C9-7092-BF61-4884-E444EEBF2AD9}"/>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333148" y="6301043"/>
            <a:ext cx="1385826" cy="420432"/>
          </a:xfrm>
          <a:prstGeom prst="rect">
            <a:avLst/>
          </a:prstGeom>
        </p:spPr>
      </p:pic>
    </p:spTree>
    <p:extLst>
      <p:ext uri="{BB962C8B-B14F-4D97-AF65-F5344CB8AC3E}">
        <p14:creationId xmlns:p14="http://schemas.microsoft.com/office/powerpoint/2010/main" val="2215033305"/>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 id="2147483662" r:id="rId4"/>
    <p:sldLayoutId id="2147483665" r:id="rId5"/>
    <p:sldLayoutId id="2147483650" r:id="rId6"/>
    <p:sldLayoutId id="2147483666" r:id="rId7"/>
    <p:sldLayoutId id="2147483663" r:id="rId8"/>
    <p:sldLayoutId id="2147483664" r:id="rId9"/>
    <p:sldLayoutId id="2147483669" r:id="rId10"/>
  </p:sldLayoutIdLst>
  <p:txStyles>
    <p:titleStyle>
      <a:lvl1pPr algn="l" defTabSz="914400" rtl="0" eaLnBrk="1" latinLnBrk="0" hangingPunct="1">
        <a:lnSpc>
          <a:spcPct val="90000"/>
        </a:lnSpc>
        <a:spcBef>
          <a:spcPct val="0"/>
        </a:spcBef>
        <a:buNone/>
        <a:defRPr sz="3600" b="1" kern="1200">
          <a:solidFill>
            <a:schemeClr val="accent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C3A2E4-08A7-9F81-2663-F4F32EFE6980}"/>
              </a:ext>
            </a:extLst>
          </p:cNvPr>
          <p:cNvSpPr>
            <a:spLocks noGrp="1"/>
          </p:cNvSpPr>
          <p:nvPr>
            <p:ph type="ctrTitle"/>
          </p:nvPr>
        </p:nvSpPr>
        <p:spPr/>
        <p:txBody>
          <a:bodyPr/>
          <a:lstStyle/>
          <a:p>
            <a:r>
              <a:rPr lang="en-GB" dirty="0" smtClean="0"/>
              <a:t>TYTUŁ PREZENTACJI: SLAJD 1</a:t>
            </a:r>
            <a:endParaRPr lang="de-AT" dirty="0"/>
          </a:p>
        </p:txBody>
      </p:sp>
      <p:sp>
        <p:nvSpPr>
          <p:cNvPr id="3" name="Untertitel 2">
            <a:extLst>
              <a:ext uri="{FF2B5EF4-FFF2-40B4-BE49-F238E27FC236}">
                <a16:creationId xmlns:a16="http://schemas.microsoft.com/office/drawing/2014/main" xmlns="" id="{6F3F7F1E-D2FF-0E61-4F16-533C9C25C238}"/>
              </a:ext>
            </a:extLst>
          </p:cNvPr>
          <p:cNvSpPr>
            <a:spLocks noGrp="1"/>
          </p:cNvSpPr>
          <p:nvPr>
            <p:ph type="subTitle" idx="1"/>
          </p:nvPr>
        </p:nvSpPr>
        <p:spPr/>
        <p:txBody>
          <a:bodyPr/>
          <a:lstStyle/>
          <a:p>
            <a:pPr>
              <a:lnSpc>
                <a:spcPct val="100000"/>
              </a:lnSpc>
            </a:pPr>
            <a:r>
              <a:rPr lang="pl-PL" b="1" dirty="0" smtClean="0"/>
              <a:t>KNOWnNEBs – Nowe podejście do efektywności</a:t>
            </a:r>
            <a:r>
              <a:rPr lang="en-US" b="1" dirty="0" smtClean="0"/>
              <a:t>!</a:t>
            </a:r>
            <a:endParaRPr lang="en-US" b="1" dirty="0"/>
          </a:p>
          <a:p>
            <a:pPr>
              <a:lnSpc>
                <a:spcPct val="100000"/>
              </a:lnSpc>
            </a:pPr>
            <a:r>
              <a:rPr lang="pl-PL" dirty="0" smtClean="0"/>
              <a:t>Włączenie korzyści pozaenergetycznych do praktyk wykonywania audytu energetycznego w celu przyspieszenia wdrażania zalecanych środków poprawy efektywności energetycznej</a:t>
            </a:r>
            <a:endParaRPr lang="en-US" dirty="0"/>
          </a:p>
        </p:txBody>
      </p:sp>
    </p:spTree>
    <p:extLst>
      <p:ext uri="{BB962C8B-B14F-4D97-AF65-F5344CB8AC3E}">
        <p14:creationId xmlns:p14="http://schemas.microsoft.com/office/powerpoint/2010/main" val="34055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08D208-39B9-6C65-EEC3-D4DB11C1038C}"/>
              </a:ext>
            </a:extLst>
          </p:cNvPr>
          <p:cNvSpPr>
            <a:spLocks noGrp="1"/>
          </p:cNvSpPr>
          <p:nvPr>
            <p:ph type="title"/>
          </p:nvPr>
        </p:nvSpPr>
        <p:spPr/>
        <p:txBody>
          <a:bodyPr/>
          <a:lstStyle/>
          <a:p>
            <a:r>
              <a:rPr lang="lv-LV" dirty="0"/>
              <a:t>EEM1: </a:t>
            </a:r>
            <a:endParaRPr lang="de-AT" dirty="0"/>
          </a:p>
        </p:txBody>
      </p:sp>
      <p:sp>
        <p:nvSpPr>
          <p:cNvPr id="3" name="Inhaltsplatzhalter 2">
            <a:extLst>
              <a:ext uri="{FF2B5EF4-FFF2-40B4-BE49-F238E27FC236}">
                <a16:creationId xmlns:a16="http://schemas.microsoft.com/office/drawing/2014/main" xmlns="" id="{A2DACAB3-708C-4BF0-3DEF-C2FA8A2F14EC}"/>
              </a:ext>
            </a:extLst>
          </p:cNvPr>
          <p:cNvSpPr>
            <a:spLocks noGrp="1"/>
          </p:cNvSpPr>
          <p:nvPr>
            <p:ph idx="1"/>
          </p:nvPr>
        </p:nvSpPr>
        <p:spPr>
          <a:xfrm>
            <a:off x="323850" y="922260"/>
            <a:ext cx="5123554" cy="1058940"/>
          </a:xfrm>
        </p:spPr>
        <p:style>
          <a:lnRef idx="2">
            <a:schemeClr val="accent1"/>
          </a:lnRef>
          <a:fillRef idx="1">
            <a:schemeClr val="lt1"/>
          </a:fillRef>
          <a:effectRef idx="0">
            <a:schemeClr val="accent1"/>
          </a:effectRef>
          <a:fontRef idx="minor">
            <a:schemeClr val="dk1"/>
          </a:fontRef>
        </p:style>
        <p:txBody>
          <a:bodyPr/>
          <a:lstStyle/>
          <a:p>
            <a:r>
              <a:rPr lang="pl-PL" dirty="0" smtClean="0"/>
              <a:t>Krótka informacja o EEM</a:t>
            </a:r>
            <a:endParaRPr lang="pl-PL" dirty="0"/>
          </a:p>
        </p:txBody>
      </p:sp>
      <p:graphicFrame>
        <p:nvGraphicFramePr>
          <p:cNvPr id="5" name="Content Placeholder 4">
            <a:extLst>
              <a:ext uri="{FF2B5EF4-FFF2-40B4-BE49-F238E27FC236}">
                <a16:creationId xmlns:a16="http://schemas.microsoft.com/office/drawing/2014/main" xmlns="" id="{B543EC7C-704F-8D2A-F361-878BFD458CFB}"/>
              </a:ext>
            </a:extLst>
          </p:cNvPr>
          <p:cNvGraphicFramePr>
            <a:graphicFrameLocks noGrp="1"/>
          </p:cNvGraphicFramePr>
          <p:nvPr>
            <p:ph idx="13"/>
            <p:extLst>
              <p:ext uri="{D42A27DB-BD31-4B8C-83A1-F6EECF244321}">
                <p14:modId xmlns:p14="http://schemas.microsoft.com/office/powerpoint/2010/main" val="2068888722"/>
              </p:ext>
            </p:extLst>
          </p:nvPr>
        </p:nvGraphicFramePr>
        <p:xfrm>
          <a:off x="328036" y="2109844"/>
          <a:ext cx="5119368" cy="2966720"/>
        </p:xfrm>
        <a:graphic>
          <a:graphicData uri="http://schemas.openxmlformats.org/drawingml/2006/table">
            <a:tbl>
              <a:tblPr firstRow="1" bandRow="1">
                <a:tableStyleId>{5C22544A-7EE6-4342-B048-85BDC9FD1C3A}</a:tableStyleId>
              </a:tblPr>
              <a:tblGrid>
                <a:gridCol w="3161446">
                  <a:extLst>
                    <a:ext uri="{9D8B030D-6E8A-4147-A177-3AD203B41FA5}">
                      <a16:colId xmlns:a16="http://schemas.microsoft.com/office/drawing/2014/main" xmlns="" val="546325861"/>
                    </a:ext>
                  </a:extLst>
                </a:gridCol>
                <a:gridCol w="1957922">
                  <a:extLst>
                    <a:ext uri="{9D8B030D-6E8A-4147-A177-3AD203B41FA5}">
                      <a16:colId xmlns:a16="http://schemas.microsoft.com/office/drawing/2014/main" xmlns="" val="538340862"/>
                    </a:ext>
                  </a:extLst>
                </a:gridCol>
              </a:tblGrid>
              <a:tr h="370840">
                <a:tc gridSpan="2">
                  <a:txBody>
                    <a:bodyPr/>
                    <a:lstStyle/>
                    <a:p>
                      <a:pPr algn="ctr"/>
                      <a:r>
                        <a:rPr lang="pl-PL" noProof="0" dirty="0" smtClean="0"/>
                        <a:t>Główne dane wejściowe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noProof="0" dirty="0" smtClean="0"/>
                        <a:t>CAPEX</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Roczna oszczędność pieniędzy</a:t>
                      </a:r>
                      <a:endParaRPr lang="pl-PL" sz="1600" noProof="0" dirty="0"/>
                    </a:p>
                  </a:txBody>
                  <a:tcPr/>
                </a:tc>
                <a:tc>
                  <a:txBody>
                    <a:bodyPr/>
                    <a:lstStyle/>
                    <a:p>
                      <a:r>
                        <a:rPr lang="pl-PL" sz="1600" kern="1200" noProof="0" dirty="0" smtClean="0">
                          <a:solidFill>
                            <a:schemeClr val="dk1"/>
                          </a:solidFill>
                          <a:effectLst/>
                          <a:latin typeface="+mn-lt"/>
                          <a:ea typeface="+mn-ea"/>
                          <a:cs typeface="+mn-cs"/>
                        </a:rPr>
                        <a:t>PLN/rok</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kern="1200" noProof="0" dirty="0" smtClean="0">
                          <a:solidFill>
                            <a:schemeClr val="dk1"/>
                          </a:solidFill>
                          <a:effectLst/>
                          <a:latin typeface="+mn-lt"/>
                          <a:ea typeface="+mn-ea"/>
                          <a:cs typeface="+mn-cs"/>
                        </a:rPr>
                        <a:t>Roczna oszczędność energii</a:t>
                      </a:r>
                      <a:endParaRPr lang="pl-PL" sz="1600" noProof="0" dirty="0"/>
                    </a:p>
                  </a:txBody>
                  <a:tcPr/>
                </a:tc>
                <a:tc>
                  <a:txBody>
                    <a:bodyPr/>
                    <a:lstStyle/>
                    <a:p>
                      <a:r>
                        <a:rPr lang="pl-PL" sz="1600" kern="1200" noProof="0" dirty="0" smtClean="0">
                          <a:solidFill>
                            <a:schemeClr val="dk1"/>
                          </a:solidFill>
                          <a:effectLst/>
                          <a:latin typeface="+mn-lt"/>
                          <a:ea typeface="+mn-ea"/>
                          <a:cs typeface="+mn-cs"/>
                        </a:rPr>
                        <a:t>MWh/rok</a:t>
                      </a:r>
                      <a:endParaRPr lang="pl-PL" sz="1600" noProof="0" dirty="0"/>
                    </a:p>
                  </a:txBody>
                  <a:tcPr/>
                </a:tc>
                <a:extLst>
                  <a:ext uri="{0D108BD9-81ED-4DB2-BD59-A6C34878D82A}">
                    <a16:rowId xmlns:a16="http://schemas.microsoft.com/office/drawing/2014/main" xmlns="" val="860153671"/>
                  </a:ext>
                </a:extLst>
              </a:tr>
              <a:tr h="370840">
                <a:tc>
                  <a:txBody>
                    <a:bodyPr/>
                    <a:lstStyle/>
                    <a:p>
                      <a:r>
                        <a:rPr lang="pl-PL" sz="1600" noProof="0" dirty="0" smtClean="0"/>
                        <a:t>Kwantyfikowane NEB</a:t>
                      </a:r>
                      <a:endParaRPr lang="pl-PL" sz="1600" noProof="0" dirty="0"/>
                    </a:p>
                  </a:txBody>
                  <a:tcPr/>
                </a:tc>
                <a:tc>
                  <a:txBody>
                    <a:bodyPr/>
                    <a:lstStyle/>
                    <a:p>
                      <a:r>
                        <a:rPr lang="pl-PL" sz="1600" noProof="0" dirty="0" smtClean="0"/>
                        <a:t>Nazwa, PLN</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noProof="0" dirty="0" smtClean="0">
                          <a:solidFill>
                            <a:srgbClr val="FF0000"/>
                          </a:solidFill>
                          <a:highlight>
                            <a:srgbClr val="FFFF00"/>
                          </a:highlight>
                        </a:rPr>
                        <a:t>Niekwantyfikowane NEB</a:t>
                      </a:r>
                      <a:endParaRPr lang="pl-PL" sz="1600" noProof="0" dirty="0">
                        <a:solidFill>
                          <a:srgbClr val="FF0000"/>
                        </a:solidFill>
                        <a:highlight>
                          <a:srgbClr val="FFFF00"/>
                        </a:highlight>
                      </a:endParaRPr>
                    </a:p>
                  </a:txBody>
                  <a:tcPr/>
                </a:tc>
                <a:tc>
                  <a:txBody>
                    <a:bodyPr/>
                    <a:lstStyle/>
                    <a:p>
                      <a:r>
                        <a:rPr lang="pl-PL" sz="1600" noProof="0" dirty="0" smtClean="0">
                          <a:solidFill>
                            <a:srgbClr val="FF0000"/>
                          </a:solidFill>
                          <a:highlight>
                            <a:srgbClr val="FFFF00"/>
                          </a:highlight>
                        </a:rPr>
                        <a:t>Nazwa, PLN</a:t>
                      </a:r>
                      <a:endParaRPr lang="pl-PL" sz="1600" noProof="0" dirty="0">
                        <a:solidFill>
                          <a:srgbClr val="FF0000"/>
                        </a:solidFill>
                        <a:highlight>
                          <a:srgbClr val="FFFF00"/>
                        </a:highlight>
                      </a:endParaRPr>
                    </a:p>
                  </a:txBody>
                  <a:tcPr/>
                </a:tc>
                <a:extLst>
                  <a:ext uri="{0D108BD9-81ED-4DB2-BD59-A6C34878D82A}">
                    <a16:rowId xmlns:a16="http://schemas.microsoft.com/office/drawing/2014/main" xmlns="" val="710513691"/>
                  </a:ext>
                </a:extLst>
              </a:tr>
              <a:tr h="370840">
                <a:tc>
                  <a:txBody>
                    <a:bodyPr/>
                    <a:lstStyle/>
                    <a:p>
                      <a:r>
                        <a:rPr lang="pl-PL" sz="1600" kern="1200" noProof="0" dirty="0" smtClean="0">
                          <a:solidFill>
                            <a:schemeClr val="dk1"/>
                          </a:solidFill>
                          <a:effectLst/>
                          <a:latin typeface="+mn-lt"/>
                          <a:ea typeface="+mn-ea"/>
                          <a:cs typeface="+mn-cs"/>
                        </a:rPr>
                        <a:t>Kwantyfikowane NEE</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Nazwa, 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Trwałość projektu</a:t>
                      </a:r>
                      <a:endParaRPr lang="pl-PL" sz="1600" noProof="0" dirty="0"/>
                    </a:p>
                  </a:txBody>
                  <a:tcPr/>
                </a:tc>
                <a:tc>
                  <a:txBody>
                    <a:bodyPr/>
                    <a:lstStyle/>
                    <a:p>
                      <a:r>
                        <a:rPr lang="pl-PL" sz="1600" noProof="0" dirty="0" smtClean="0"/>
                        <a:t>Lata </a:t>
                      </a:r>
                      <a:endParaRPr lang="pl-PL" sz="1600" noProof="0" dirty="0"/>
                    </a:p>
                  </a:txBody>
                  <a:tcPr/>
                </a:tc>
                <a:extLst>
                  <a:ext uri="{0D108BD9-81ED-4DB2-BD59-A6C34878D82A}">
                    <a16:rowId xmlns:a16="http://schemas.microsoft.com/office/drawing/2014/main" xmlns="" val="2716505528"/>
                  </a:ext>
                </a:extLst>
              </a:tr>
            </a:tbl>
          </a:graphicData>
        </a:graphic>
      </p:graphicFrame>
      <p:graphicFrame>
        <p:nvGraphicFramePr>
          <p:cNvPr id="6" name="Content Placeholder 4">
            <a:extLst>
              <a:ext uri="{FF2B5EF4-FFF2-40B4-BE49-F238E27FC236}">
                <a16:creationId xmlns:a16="http://schemas.microsoft.com/office/drawing/2014/main" xmlns="" id="{15A51371-ECB7-6A41-9F7B-226A0FD81CA4}"/>
              </a:ext>
            </a:extLst>
          </p:cNvPr>
          <p:cNvGraphicFramePr>
            <a:graphicFrameLocks/>
          </p:cNvGraphicFramePr>
          <p:nvPr>
            <p:extLst>
              <p:ext uri="{D42A27DB-BD31-4B8C-83A1-F6EECF244321}">
                <p14:modId xmlns:p14="http://schemas.microsoft.com/office/powerpoint/2010/main" val="2419214182"/>
              </p:ext>
            </p:extLst>
          </p:nvPr>
        </p:nvGraphicFramePr>
        <p:xfrm>
          <a:off x="5916947" y="396161"/>
          <a:ext cx="5683222" cy="2595880"/>
        </p:xfrm>
        <a:graphic>
          <a:graphicData uri="http://schemas.openxmlformats.org/drawingml/2006/table">
            <a:tbl>
              <a:tblPr firstRow="1" bandRow="1">
                <a:tableStyleId>{5C22544A-7EE6-4342-B048-85BDC9FD1C3A}</a:tableStyleId>
              </a:tblPr>
              <a:tblGrid>
                <a:gridCol w="3353177">
                  <a:extLst>
                    <a:ext uri="{9D8B030D-6E8A-4147-A177-3AD203B41FA5}">
                      <a16:colId xmlns:a16="http://schemas.microsoft.com/office/drawing/2014/main" xmlns="" val="546325861"/>
                    </a:ext>
                  </a:extLst>
                </a:gridCol>
                <a:gridCol w="2330045">
                  <a:extLst>
                    <a:ext uri="{9D8B030D-6E8A-4147-A177-3AD203B41FA5}">
                      <a16:colId xmlns:a16="http://schemas.microsoft.com/office/drawing/2014/main" xmlns="" val="538340862"/>
                    </a:ext>
                  </a:extLst>
                </a:gridCol>
              </a:tblGrid>
              <a:tr h="370840">
                <a:tc gridSpan="2">
                  <a:txBody>
                    <a:bodyPr/>
                    <a:lstStyle/>
                    <a:p>
                      <a:pPr algn="ctr"/>
                      <a:r>
                        <a:rPr lang="pl-PL" noProof="0" dirty="0" smtClean="0"/>
                        <a:t>Wskaźniki finansowe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kern="1200" noProof="0" dirty="0" smtClean="0">
                          <a:solidFill>
                            <a:schemeClr val="dk1"/>
                          </a:solidFill>
                          <a:effectLst/>
                          <a:latin typeface="+mn-lt"/>
                          <a:ea typeface="+mn-ea"/>
                          <a:cs typeface="+mn-cs"/>
                        </a:rPr>
                        <a:t>NPV (bez NEB i z nimi)</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IRR, % (bez NEB i z nimi)</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noProof="0" dirty="0" smtClean="0"/>
                        <a:t>Lata do osiągnięcia NPV</a:t>
                      </a:r>
                      <a:endParaRPr lang="pl-PL" sz="1600" noProof="0" dirty="0"/>
                    </a:p>
                  </a:txBody>
                  <a:tcPr/>
                </a:tc>
                <a:tc>
                  <a:txBody>
                    <a:bodyPr/>
                    <a:lstStyle/>
                    <a:p>
                      <a:r>
                        <a:rPr lang="pl-PL" sz="1600" noProof="0" dirty="0" smtClean="0"/>
                        <a:t>Lata</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kern="1200" noProof="0" dirty="0" smtClean="0">
                          <a:solidFill>
                            <a:schemeClr val="dk1"/>
                          </a:solidFill>
                          <a:effectLst/>
                          <a:latin typeface="+mn-lt"/>
                          <a:ea typeface="+mn-ea"/>
                          <a:cs typeface="+mn-cs"/>
                        </a:rPr>
                        <a:t>Najlepszy przypadek, NPV</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Najgorszy przypadek, NPV</a:t>
                      </a:r>
                      <a:endParaRPr lang="pl-PL" sz="1600" noProof="0" dirty="0"/>
                    </a:p>
                  </a:txBody>
                  <a:tcPr/>
                </a:tc>
                <a:tc>
                  <a:txBody>
                    <a:bodyPr/>
                    <a:lstStyle/>
                    <a:p>
                      <a:r>
                        <a:rPr lang="pl-PL" sz="1600" noProof="0" dirty="0" smtClean="0"/>
                        <a:t>PLN</a:t>
                      </a:r>
                      <a:endParaRPr lang="pl-PL" sz="1600" noProof="0" dirty="0"/>
                    </a:p>
                  </a:txBody>
                  <a:tcPr/>
                </a:tc>
                <a:extLst>
                  <a:ext uri="{0D108BD9-81ED-4DB2-BD59-A6C34878D82A}">
                    <a16:rowId xmlns:a16="http://schemas.microsoft.com/office/drawing/2014/main" xmlns="" val="2716505528"/>
                  </a:ext>
                </a:extLst>
              </a:tr>
              <a:tr h="370840">
                <a:tc>
                  <a:txBody>
                    <a:bodyPr/>
                    <a:lstStyle/>
                    <a:p>
                      <a:r>
                        <a:rPr lang="pl-PL" sz="1600" noProof="0" dirty="0" smtClean="0"/>
                        <a:t>Wskaźnik korzyści</a:t>
                      </a:r>
                      <a:endParaRPr lang="pl-PL" sz="1600" noProof="0" dirty="0"/>
                    </a:p>
                  </a:txBody>
                  <a:tcPr/>
                </a:tc>
                <a:tc>
                  <a:txBody>
                    <a:bodyPr/>
                    <a:lstStyle/>
                    <a:p>
                      <a:r>
                        <a:rPr lang="pl-PL" sz="1600" noProof="0" dirty="0" smtClean="0"/>
                        <a:t>Wartość </a:t>
                      </a:r>
                      <a:endParaRPr lang="pl-PL" sz="1600" noProof="0" dirty="0"/>
                    </a:p>
                  </a:txBody>
                  <a:tcPr/>
                </a:tc>
                <a:extLst>
                  <a:ext uri="{0D108BD9-81ED-4DB2-BD59-A6C34878D82A}">
                    <a16:rowId xmlns:a16="http://schemas.microsoft.com/office/drawing/2014/main" xmlns="" val="1244247925"/>
                  </a:ext>
                </a:extLst>
              </a:tr>
            </a:tbl>
          </a:graphicData>
        </a:graphic>
      </p:graphicFrame>
      <p:sp>
        <p:nvSpPr>
          <p:cNvPr id="7" name="Inhaltsplatzhalter 2">
            <a:extLst>
              <a:ext uri="{FF2B5EF4-FFF2-40B4-BE49-F238E27FC236}">
                <a16:creationId xmlns:a16="http://schemas.microsoft.com/office/drawing/2014/main" xmlns="" id="{81556622-9804-D140-5E46-0559D14AA3B5}"/>
              </a:ext>
            </a:extLst>
          </p:cNvPr>
          <p:cNvSpPr txBox="1">
            <a:spLocks/>
          </p:cNvSpPr>
          <p:nvPr/>
        </p:nvSpPr>
        <p:spPr>
          <a:xfrm>
            <a:off x="1660849" y="5400902"/>
            <a:ext cx="10207301" cy="13178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smtClean="0"/>
              <a:t>Zalecenie: Opierając się na obecnych założeniach, </a:t>
            </a:r>
            <a:r>
              <a:rPr lang="pl-PL" b="1" dirty="0" smtClean="0"/>
              <a:t>wdrożenie</a:t>
            </a:r>
            <a:r>
              <a:rPr lang="pl-PL" dirty="0" smtClean="0"/>
              <a:t> </a:t>
            </a:r>
            <a:r>
              <a:rPr lang="pl-PL" b="1" dirty="0" smtClean="0"/>
              <a:t>EEM jest rekomendowane/nie jest rekomendowane </a:t>
            </a:r>
            <a:r>
              <a:rPr lang="pl-PL" dirty="0" smtClean="0"/>
              <a:t>z finansowego punktu widzenia. Zaleca się </a:t>
            </a:r>
            <a:r>
              <a:rPr lang="pl-PL" b="1" dirty="0" smtClean="0"/>
              <a:t>wdrożenie tego EEM tak szybko, jak to możliwe/zainwestowanie po zastanowieniu się/rezygnację</a:t>
            </a:r>
            <a:r>
              <a:rPr lang="en-GB" sz="1800" dirty="0" smtClean="0">
                <a:solidFill>
                  <a:srgbClr val="323A3A"/>
                </a:solidFill>
                <a:effectLst/>
                <a:latin typeface="Verdana" panose="020B0604030504040204" pitchFamily="34" charset="0"/>
                <a:ea typeface="Calibri" panose="020F0502020204030204" pitchFamily="34" charset="0"/>
                <a:cs typeface="Open Sans" panose="020B0606030504020204" pitchFamily="34" charset="0"/>
              </a:rPr>
              <a:t>. </a:t>
            </a:r>
            <a:endParaRPr lang="de-AT" dirty="0"/>
          </a:p>
        </p:txBody>
      </p:sp>
      <p:grpSp>
        <p:nvGrpSpPr>
          <p:cNvPr id="10" name="Group 9">
            <a:extLst>
              <a:ext uri="{FF2B5EF4-FFF2-40B4-BE49-F238E27FC236}">
                <a16:creationId xmlns:a16="http://schemas.microsoft.com/office/drawing/2014/main" xmlns="" id="{C4428546-250C-DDC1-4081-D43CD810988E}"/>
              </a:ext>
            </a:extLst>
          </p:cNvPr>
          <p:cNvGrpSpPr/>
          <p:nvPr/>
        </p:nvGrpSpPr>
        <p:grpSpPr>
          <a:xfrm>
            <a:off x="5503321" y="3316379"/>
            <a:ext cx="6420746" cy="979351"/>
            <a:chOff x="5503321" y="3429000"/>
            <a:chExt cx="6420746" cy="979351"/>
          </a:xfrm>
        </p:grpSpPr>
        <p:pic>
          <p:nvPicPr>
            <p:cNvPr id="8" name="Picture 7">
              <a:extLst>
                <a:ext uri="{FF2B5EF4-FFF2-40B4-BE49-F238E27FC236}">
                  <a16:creationId xmlns:a16="http://schemas.microsoft.com/office/drawing/2014/main" xmlns="" id="{00000000-0008-0000-0100-00000C000000}"/>
                </a:ext>
              </a:extLst>
            </p:cNvPr>
            <p:cNvPicPr>
              <a:picLocks noChangeAspect="1"/>
            </p:cNvPicPr>
            <p:nvPr/>
          </p:nvPicPr>
          <p:blipFill>
            <a:blip r:embed="rId2"/>
            <a:stretch>
              <a:fillRect/>
            </a:stretch>
          </p:blipFill>
          <p:spPr>
            <a:xfrm>
              <a:off x="5503321" y="3922508"/>
              <a:ext cx="6420746" cy="485843"/>
            </a:xfrm>
            <a:prstGeom prst="rect">
              <a:avLst/>
            </a:prstGeom>
          </p:spPr>
        </p:pic>
        <p:sp>
          <p:nvSpPr>
            <p:cNvPr id="9" name="Arrow: Down 8">
              <a:extLst>
                <a:ext uri="{FF2B5EF4-FFF2-40B4-BE49-F238E27FC236}">
                  <a16:creationId xmlns:a16="http://schemas.microsoft.com/office/drawing/2014/main" xmlns="" id="{EC8F157D-C61B-3F23-3E85-A32CE00EE041}"/>
                </a:ext>
              </a:extLst>
            </p:cNvPr>
            <p:cNvSpPr/>
            <p:nvPr/>
          </p:nvSpPr>
          <p:spPr>
            <a:xfrm>
              <a:off x="9025834" y="3429000"/>
              <a:ext cx="279531" cy="485843"/>
            </a:xfrm>
            <a:prstGeom prst="downArrow">
              <a:avLst/>
            </a:prstGeom>
            <a:gradFill>
              <a:gsLst>
                <a:gs pos="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137274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08D208-39B9-6C65-EEC3-D4DB11C1038C}"/>
              </a:ext>
            </a:extLst>
          </p:cNvPr>
          <p:cNvSpPr>
            <a:spLocks noGrp="1"/>
          </p:cNvSpPr>
          <p:nvPr>
            <p:ph type="title"/>
          </p:nvPr>
        </p:nvSpPr>
        <p:spPr/>
        <p:txBody>
          <a:bodyPr/>
          <a:lstStyle/>
          <a:p>
            <a:r>
              <a:rPr lang="lv-LV" dirty="0" smtClean="0"/>
              <a:t>EEM</a:t>
            </a:r>
            <a:r>
              <a:rPr lang="pl-PL" dirty="0" smtClean="0"/>
              <a:t>2</a:t>
            </a:r>
            <a:r>
              <a:rPr lang="lv-LV" dirty="0" smtClean="0"/>
              <a:t>: </a:t>
            </a:r>
            <a:endParaRPr lang="de-AT" dirty="0"/>
          </a:p>
        </p:txBody>
      </p:sp>
      <p:sp>
        <p:nvSpPr>
          <p:cNvPr id="3" name="Inhaltsplatzhalter 2">
            <a:extLst>
              <a:ext uri="{FF2B5EF4-FFF2-40B4-BE49-F238E27FC236}">
                <a16:creationId xmlns:a16="http://schemas.microsoft.com/office/drawing/2014/main" xmlns="" id="{A2DACAB3-708C-4BF0-3DEF-C2FA8A2F14EC}"/>
              </a:ext>
            </a:extLst>
          </p:cNvPr>
          <p:cNvSpPr>
            <a:spLocks noGrp="1"/>
          </p:cNvSpPr>
          <p:nvPr>
            <p:ph idx="1"/>
          </p:nvPr>
        </p:nvSpPr>
        <p:spPr>
          <a:xfrm>
            <a:off x="323850" y="922260"/>
            <a:ext cx="5123554" cy="1058940"/>
          </a:xfrm>
        </p:spPr>
        <p:style>
          <a:lnRef idx="2">
            <a:schemeClr val="accent1"/>
          </a:lnRef>
          <a:fillRef idx="1">
            <a:schemeClr val="lt1"/>
          </a:fillRef>
          <a:effectRef idx="0">
            <a:schemeClr val="accent1"/>
          </a:effectRef>
          <a:fontRef idx="minor">
            <a:schemeClr val="dk1"/>
          </a:fontRef>
        </p:style>
        <p:txBody>
          <a:bodyPr/>
          <a:lstStyle/>
          <a:p>
            <a:r>
              <a:rPr lang="pl-PL" dirty="0" smtClean="0"/>
              <a:t>Krótka informacja o EEM</a:t>
            </a:r>
            <a:endParaRPr lang="pl-PL" dirty="0"/>
          </a:p>
        </p:txBody>
      </p:sp>
      <p:graphicFrame>
        <p:nvGraphicFramePr>
          <p:cNvPr id="5" name="Content Placeholder 4">
            <a:extLst>
              <a:ext uri="{FF2B5EF4-FFF2-40B4-BE49-F238E27FC236}">
                <a16:creationId xmlns:a16="http://schemas.microsoft.com/office/drawing/2014/main" xmlns="" id="{B543EC7C-704F-8D2A-F361-878BFD458CFB}"/>
              </a:ext>
            </a:extLst>
          </p:cNvPr>
          <p:cNvGraphicFramePr>
            <a:graphicFrameLocks noGrp="1"/>
          </p:cNvGraphicFramePr>
          <p:nvPr>
            <p:ph idx="13"/>
            <p:extLst>
              <p:ext uri="{D42A27DB-BD31-4B8C-83A1-F6EECF244321}">
                <p14:modId xmlns:p14="http://schemas.microsoft.com/office/powerpoint/2010/main" val="2068888722"/>
              </p:ext>
            </p:extLst>
          </p:nvPr>
        </p:nvGraphicFramePr>
        <p:xfrm>
          <a:off x="328036" y="2109844"/>
          <a:ext cx="5119368" cy="2966720"/>
        </p:xfrm>
        <a:graphic>
          <a:graphicData uri="http://schemas.openxmlformats.org/drawingml/2006/table">
            <a:tbl>
              <a:tblPr firstRow="1" bandRow="1">
                <a:tableStyleId>{5C22544A-7EE6-4342-B048-85BDC9FD1C3A}</a:tableStyleId>
              </a:tblPr>
              <a:tblGrid>
                <a:gridCol w="3161446">
                  <a:extLst>
                    <a:ext uri="{9D8B030D-6E8A-4147-A177-3AD203B41FA5}">
                      <a16:colId xmlns:a16="http://schemas.microsoft.com/office/drawing/2014/main" xmlns="" val="546325861"/>
                    </a:ext>
                  </a:extLst>
                </a:gridCol>
                <a:gridCol w="1957922">
                  <a:extLst>
                    <a:ext uri="{9D8B030D-6E8A-4147-A177-3AD203B41FA5}">
                      <a16:colId xmlns:a16="http://schemas.microsoft.com/office/drawing/2014/main" xmlns="" val="538340862"/>
                    </a:ext>
                  </a:extLst>
                </a:gridCol>
              </a:tblGrid>
              <a:tr h="370840">
                <a:tc gridSpan="2">
                  <a:txBody>
                    <a:bodyPr/>
                    <a:lstStyle/>
                    <a:p>
                      <a:pPr algn="ctr"/>
                      <a:r>
                        <a:rPr lang="pl-PL" noProof="0" dirty="0" smtClean="0"/>
                        <a:t>Główne dane wejściowe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noProof="0" dirty="0" smtClean="0"/>
                        <a:t>CAPEX</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Roczna oszczędność pieniędzy</a:t>
                      </a:r>
                      <a:endParaRPr lang="pl-PL" sz="1600" noProof="0" dirty="0"/>
                    </a:p>
                  </a:txBody>
                  <a:tcPr/>
                </a:tc>
                <a:tc>
                  <a:txBody>
                    <a:bodyPr/>
                    <a:lstStyle/>
                    <a:p>
                      <a:r>
                        <a:rPr lang="pl-PL" sz="1600" kern="1200" noProof="0" dirty="0" smtClean="0">
                          <a:solidFill>
                            <a:schemeClr val="dk1"/>
                          </a:solidFill>
                          <a:effectLst/>
                          <a:latin typeface="+mn-lt"/>
                          <a:ea typeface="+mn-ea"/>
                          <a:cs typeface="+mn-cs"/>
                        </a:rPr>
                        <a:t>PLN/rok</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kern="1200" noProof="0" dirty="0" smtClean="0">
                          <a:solidFill>
                            <a:schemeClr val="dk1"/>
                          </a:solidFill>
                          <a:effectLst/>
                          <a:latin typeface="+mn-lt"/>
                          <a:ea typeface="+mn-ea"/>
                          <a:cs typeface="+mn-cs"/>
                        </a:rPr>
                        <a:t>Roczna oszczędność energii</a:t>
                      </a:r>
                      <a:endParaRPr lang="pl-PL" sz="1600" noProof="0" dirty="0"/>
                    </a:p>
                  </a:txBody>
                  <a:tcPr/>
                </a:tc>
                <a:tc>
                  <a:txBody>
                    <a:bodyPr/>
                    <a:lstStyle/>
                    <a:p>
                      <a:r>
                        <a:rPr lang="pl-PL" sz="1600" kern="1200" noProof="0" dirty="0" smtClean="0">
                          <a:solidFill>
                            <a:schemeClr val="dk1"/>
                          </a:solidFill>
                          <a:effectLst/>
                          <a:latin typeface="+mn-lt"/>
                          <a:ea typeface="+mn-ea"/>
                          <a:cs typeface="+mn-cs"/>
                        </a:rPr>
                        <a:t>MWh/rok</a:t>
                      </a:r>
                      <a:endParaRPr lang="pl-PL" sz="1600" noProof="0" dirty="0"/>
                    </a:p>
                  </a:txBody>
                  <a:tcPr/>
                </a:tc>
                <a:extLst>
                  <a:ext uri="{0D108BD9-81ED-4DB2-BD59-A6C34878D82A}">
                    <a16:rowId xmlns:a16="http://schemas.microsoft.com/office/drawing/2014/main" xmlns="" val="860153671"/>
                  </a:ext>
                </a:extLst>
              </a:tr>
              <a:tr h="370840">
                <a:tc>
                  <a:txBody>
                    <a:bodyPr/>
                    <a:lstStyle/>
                    <a:p>
                      <a:r>
                        <a:rPr lang="pl-PL" sz="1600" noProof="0" dirty="0" smtClean="0"/>
                        <a:t>Kwantyfikowane NEB</a:t>
                      </a:r>
                      <a:endParaRPr lang="pl-PL" sz="1600" noProof="0" dirty="0"/>
                    </a:p>
                  </a:txBody>
                  <a:tcPr/>
                </a:tc>
                <a:tc>
                  <a:txBody>
                    <a:bodyPr/>
                    <a:lstStyle/>
                    <a:p>
                      <a:r>
                        <a:rPr lang="pl-PL" sz="1600" noProof="0" dirty="0" smtClean="0"/>
                        <a:t>Nazwa, PLN</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noProof="0" dirty="0" smtClean="0">
                          <a:solidFill>
                            <a:srgbClr val="FF0000"/>
                          </a:solidFill>
                          <a:highlight>
                            <a:srgbClr val="FFFF00"/>
                          </a:highlight>
                        </a:rPr>
                        <a:t>Niekwantyfikowane NEB</a:t>
                      </a:r>
                      <a:endParaRPr lang="pl-PL" sz="1600" noProof="0" dirty="0">
                        <a:solidFill>
                          <a:srgbClr val="FF0000"/>
                        </a:solidFill>
                        <a:highlight>
                          <a:srgbClr val="FFFF00"/>
                        </a:highlight>
                      </a:endParaRPr>
                    </a:p>
                  </a:txBody>
                  <a:tcPr/>
                </a:tc>
                <a:tc>
                  <a:txBody>
                    <a:bodyPr/>
                    <a:lstStyle/>
                    <a:p>
                      <a:r>
                        <a:rPr lang="pl-PL" sz="1600" noProof="0" dirty="0" smtClean="0">
                          <a:solidFill>
                            <a:srgbClr val="FF0000"/>
                          </a:solidFill>
                          <a:highlight>
                            <a:srgbClr val="FFFF00"/>
                          </a:highlight>
                        </a:rPr>
                        <a:t>Nazwa, PLN</a:t>
                      </a:r>
                      <a:endParaRPr lang="pl-PL" sz="1600" noProof="0" dirty="0">
                        <a:solidFill>
                          <a:srgbClr val="FF0000"/>
                        </a:solidFill>
                        <a:highlight>
                          <a:srgbClr val="FFFF00"/>
                        </a:highlight>
                      </a:endParaRPr>
                    </a:p>
                  </a:txBody>
                  <a:tcPr/>
                </a:tc>
                <a:extLst>
                  <a:ext uri="{0D108BD9-81ED-4DB2-BD59-A6C34878D82A}">
                    <a16:rowId xmlns:a16="http://schemas.microsoft.com/office/drawing/2014/main" xmlns="" val="710513691"/>
                  </a:ext>
                </a:extLst>
              </a:tr>
              <a:tr h="370840">
                <a:tc>
                  <a:txBody>
                    <a:bodyPr/>
                    <a:lstStyle/>
                    <a:p>
                      <a:r>
                        <a:rPr lang="pl-PL" sz="1600" kern="1200" noProof="0" dirty="0" smtClean="0">
                          <a:solidFill>
                            <a:schemeClr val="dk1"/>
                          </a:solidFill>
                          <a:effectLst/>
                          <a:latin typeface="+mn-lt"/>
                          <a:ea typeface="+mn-ea"/>
                          <a:cs typeface="+mn-cs"/>
                        </a:rPr>
                        <a:t>Kwantyfikowane NEE</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Nazwa, 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Trwałość projektu</a:t>
                      </a:r>
                      <a:endParaRPr lang="pl-PL" sz="1600" noProof="0" dirty="0"/>
                    </a:p>
                  </a:txBody>
                  <a:tcPr/>
                </a:tc>
                <a:tc>
                  <a:txBody>
                    <a:bodyPr/>
                    <a:lstStyle/>
                    <a:p>
                      <a:r>
                        <a:rPr lang="pl-PL" sz="1600" noProof="0" dirty="0" smtClean="0"/>
                        <a:t>Lata </a:t>
                      </a:r>
                      <a:endParaRPr lang="pl-PL" sz="1600" noProof="0" dirty="0"/>
                    </a:p>
                  </a:txBody>
                  <a:tcPr/>
                </a:tc>
                <a:extLst>
                  <a:ext uri="{0D108BD9-81ED-4DB2-BD59-A6C34878D82A}">
                    <a16:rowId xmlns:a16="http://schemas.microsoft.com/office/drawing/2014/main" xmlns="" val="2716505528"/>
                  </a:ext>
                </a:extLst>
              </a:tr>
            </a:tbl>
          </a:graphicData>
        </a:graphic>
      </p:graphicFrame>
      <p:graphicFrame>
        <p:nvGraphicFramePr>
          <p:cNvPr id="6" name="Content Placeholder 4">
            <a:extLst>
              <a:ext uri="{FF2B5EF4-FFF2-40B4-BE49-F238E27FC236}">
                <a16:creationId xmlns:a16="http://schemas.microsoft.com/office/drawing/2014/main" xmlns="" id="{15A51371-ECB7-6A41-9F7B-226A0FD81CA4}"/>
              </a:ext>
            </a:extLst>
          </p:cNvPr>
          <p:cNvGraphicFramePr>
            <a:graphicFrameLocks/>
          </p:cNvGraphicFramePr>
          <p:nvPr>
            <p:extLst>
              <p:ext uri="{D42A27DB-BD31-4B8C-83A1-F6EECF244321}">
                <p14:modId xmlns:p14="http://schemas.microsoft.com/office/powerpoint/2010/main" val="2419214182"/>
              </p:ext>
            </p:extLst>
          </p:nvPr>
        </p:nvGraphicFramePr>
        <p:xfrm>
          <a:off x="5916947" y="396161"/>
          <a:ext cx="5683222" cy="2595880"/>
        </p:xfrm>
        <a:graphic>
          <a:graphicData uri="http://schemas.openxmlformats.org/drawingml/2006/table">
            <a:tbl>
              <a:tblPr firstRow="1" bandRow="1">
                <a:tableStyleId>{5C22544A-7EE6-4342-B048-85BDC9FD1C3A}</a:tableStyleId>
              </a:tblPr>
              <a:tblGrid>
                <a:gridCol w="3353177">
                  <a:extLst>
                    <a:ext uri="{9D8B030D-6E8A-4147-A177-3AD203B41FA5}">
                      <a16:colId xmlns:a16="http://schemas.microsoft.com/office/drawing/2014/main" xmlns="" val="546325861"/>
                    </a:ext>
                  </a:extLst>
                </a:gridCol>
                <a:gridCol w="2330045">
                  <a:extLst>
                    <a:ext uri="{9D8B030D-6E8A-4147-A177-3AD203B41FA5}">
                      <a16:colId xmlns:a16="http://schemas.microsoft.com/office/drawing/2014/main" xmlns="" val="538340862"/>
                    </a:ext>
                  </a:extLst>
                </a:gridCol>
              </a:tblGrid>
              <a:tr h="370840">
                <a:tc gridSpan="2">
                  <a:txBody>
                    <a:bodyPr/>
                    <a:lstStyle/>
                    <a:p>
                      <a:pPr algn="ctr"/>
                      <a:r>
                        <a:rPr lang="pl-PL" noProof="0" dirty="0" smtClean="0"/>
                        <a:t>Wskaźniki finansowe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kern="1200" noProof="0" dirty="0" smtClean="0">
                          <a:solidFill>
                            <a:schemeClr val="dk1"/>
                          </a:solidFill>
                          <a:effectLst/>
                          <a:latin typeface="+mn-lt"/>
                          <a:ea typeface="+mn-ea"/>
                          <a:cs typeface="+mn-cs"/>
                        </a:rPr>
                        <a:t>NPV (bez NEB i z nimi)</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IRR, % (bez NEB i z nimi)</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noProof="0" dirty="0" smtClean="0"/>
                        <a:t>Lata do osiągnięcia NPV</a:t>
                      </a:r>
                      <a:endParaRPr lang="pl-PL" sz="1600" noProof="0" dirty="0"/>
                    </a:p>
                  </a:txBody>
                  <a:tcPr/>
                </a:tc>
                <a:tc>
                  <a:txBody>
                    <a:bodyPr/>
                    <a:lstStyle/>
                    <a:p>
                      <a:r>
                        <a:rPr lang="pl-PL" sz="1600" noProof="0" dirty="0" smtClean="0"/>
                        <a:t>Lata</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kern="1200" noProof="0" dirty="0" smtClean="0">
                          <a:solidFill>
                            <a:schemeClr val="dk1"/>
                          </a:solidFill>
                          <a:effectLst/>
                          <a:latin typeface="+mn-lt"/>
                          <a:ea typeface="+mn-ea"/>
                          <a:cs typeface="+mn-cs"/>
                        </a:rPr>
                        <a:t>Najlepszy przypadek, NPV</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Najgorszy przypadek, NPV</a:t>
                      </a:r>
                      <a:endParaRPr lang="pl-PL" sz="1600" noProof="0" dirty="0"/>
                    </a:p>
                  </a:txBody>
                  <a:tcPr/>
                </a:tc>
                <a:tc>
                  <a:txBody>
                    <a:bodyPr/>
                    <a:lstStyle/>
                    <a:p>
                      <a:r>
                        <a:rPr lang="pl-PL" sz="1600" noProof="0" dirty="0" smtClean="0"/>
                        <a:t>PLN</a:t>
                      </a:r>
                      <a:endParaRPr lang="pl-PL" sz="1600" noProof="0" dirty="0"/>
                    </a:p>
                  </a:txBody>
                  <a:tcPr/>
                </a:tc>
                <a:extLst>
                  <a:ext uri="{0D108BD9-81ED-4DB2-BD59-A6C34878D82A}">
                    <a16:rowId xmlns:a16="http://schemas.microsoft.com/office/drawing/2014/main" xmlns="" val="2716505528"/>
                  </a:ext>
                </a:extLst>
              </a:tr>
              <a:tr h="370840">
                <a:tc>
                  <a:txBody>
                    <a:bodyPr/>
                    <a:lstStyle/>
                    <a:p>
                      <a:r>
                        <a:rPr lang="pl-PL" sz="1600" noProof="0" dirty="0" smtClean="0"/>
                        <a:t>Wskaźnik korzyści</a:t>
                      </a:r>
                      <a:endParaRPr lang="pl-PL" sz="1600" noProof="0" dirty="0"/>
                    </a:p>
                  </a:txBody>
                  <a:tcPr/>
                </a:tc>
                <a:tc>
                  <a:txBody>
                    <a:bodyPr/>
                    <a:lstStyle/>
                    <a:p>
                      <a:r>
                        <a:rPr lang="pl-PL" sz="1600" noProof="0" dirty="0" smtClean="0"/>
                        <a:t>Wartość </a:t>
                      </a:r>
                      <a:endParaRPr lang="pl-PL" sz="1600" noProof="0" dirty="0"/>
                    </a:p>
                  </a:txBody>
                  <a:tcPr/>
                </a:tc>
                <a:extLst>
                  <a:ext uri="{0D108BD9-81ED-4DB2-BD59-A6C34878D82A}">
                    <a16:rowId xmlns:a16="http://schemas.microsoft.com/office/drawing/2014/main" xmlns="" val="1244247925"/>
                  </a:ext>
                </a:extLst>
              </a:tr>
            </a:tbl>
          </a:graphicData>
        </a:graphic>
      </p:graphicFrame>
      <p:sp>
        <p:nvSpPr>
          <p:cNvPr id="7" name="Inhaltsplatzhalter 2">
            <a:extLst>
              <a:ext uri="{FF2B5EF4-FFF2-40B4-BE49-F238E27FC236}">
                <a16:creationId xmlns:a16="http://schemas.microsoft.com/office/drawing/2014/main" xmlns="" id="{81556622-9804-D140-5E46-0559D14AA3B5}"/>
              </a:ext>
            </a:extLst>
          </p:cNvPr>
          <p:cNvSpPr txBox="1">
            <a:spLocks/>
          </p:cNvSpPr>
          <p:nvPr/>
        </p:nvSpPr>
        <p:spPr>
          <a:xfrm>
            <a:off x="1660849" y="5400902"/>
            <a:ext cx="10207301" cy="13178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smtClean="0"/>
              <a:t>Zalecenie: Opierając się na obecnych założeniach, </a:t>
            </a:r>
            <a:r>
              <a:rPr lang="pl-PL" b="1" dirty="0" smtClean="0"/>
              <a:t>wdrożenie</a:t>
            </a:r>
            <a:r>
              <a:rPr lang="pl-PL" dirty="0" smtClean="0"/>
              <a:t> </a:t>
            </a:r>
            <a:r>
              <a:rPr lang="pl-PL" b="1" dirty="0" smtClean="0"/>
              <a:t>EEM jest rekomendowane/nie jest rekomendowane </a:t>
            </a:r>
            <a:r>
              <a:rPr lang="pl-PL" dirty="0" smtClean="0"/>
              <a:t>z finansowego punktu widzenia. Zaleca się </a:t>
            </a:r>
            <a:r>
              <a:rPr lang="pl-PL" b="1" dirty="0" smtClean="0"/>
              <a:t>wdrożenie tego EEM tak szybko, jak to możliwe/zainwestowanie po zastanowieniu się/rezygnację</a:t>
            </a:r>
            <a:r>
              <a:rPr lang="en-GB" sz="1800" dirty="0" smtClean="0">
                <a:solidFill>
                  <a:srgbClr val="323A3A"/>
                </a:solidFill>
                <a:effectLst/>
                <a:latin typeface="Verdana" panose="020B0604030504040204" pitchFamily="34" charset="0"/>
                <a:ea typeface="Calibri" panose="020F0502020204030204" pitchFamily="34" charset="0"/>
                <a:cs typeface="Open Sans" panose="020B0606030504020204" pitchFamily="34" charset="0"/>
              </a:rPr>
              <a:t>. </a:t>
            </a:r>
            <a:endParaRPr lang="de-AT" dirty="0"/>
          </a:p>
        </p:txBody>
      </p:sp>
      <p:grpSp>
        <p:nvGrpSpPr>
          <p:cNvPr id="10" name="Group 9">
            <a:extLst>
              <a:ext uri="{FF2B5EF4-FFF2-40B4-BE49-F238E27FC236}">
                <a16:creationId xmlns:a16="http://schemas.microsoft.com/office/drawing/2014/main" xmlns="" id="{C4428546-250C-DDC1-4081-D43CD810988E}"/>
              </a:ext>
            </a:extLst>
          </p:cNvPr>
          <p:cNvGrpSpPr/>
          <p:nvPr/>
        </p:nvGrpSpPr>
        <p:grpSpPr>
          <a:xfrm>
            <a:off x="5503321" y="3316379"/>
            <a:ext cx="6420746" cy="979351"/>
            <a:chOff x="5503321" y="3429000"/>
            <a:chExt cx="6420746" cy="979351"/>
          </a:xfrm>
        </p:grpSpPr>
        <p:pic>
          <p:nvPicPr>
            <p:cNvPr id="8" name="Picture 7">
              <a:extLst>
                <a:ext uri="{FF2B5EF4-FFF2-40B4-BE49-F238E27FC236}">
                  <a16:creationId xmlns:a16="http://schemas.microsoft.com/office/drawing/2014/main" xmlns="" id="{00000000-0008-0000-0100-00000C000000}"/>
                </a:ext>
              </a:extLst>
            </p:cNvPr>
            <p:cNvPicPr>
              <a:picLocks noChangeAspect="1"/>
            </p:cNvPicPr>
            <p:nvPr/>
          </p:nvPicPr>
          <p:blipFill>
            <a:blip r:embed="rId2"/>
            <a:stretch>
              <a:fillRect/>
            </a:stretch>
          </p:blipFill>
          <p:spPr>
            <a:xfrm>
              <a:off x="5503321" y="3922508"/>
              <a:ext cx="6420746" cy="485843"/>
            </a:xfrm>
            <a:prstGeom prst="rect">
              <a:avLst/>
            </a:prstGeom>
          </p:spPr>
        </p:pic>
        <p:sp>
          <p:nvSpPr>
            <p:cNvPr id="9" name="Arrow: Down 8">
              <a:extLst>
                <a:ext uri="{FF2B5EF4-FFF2-40B4-BE49-F238E27FC236}">
                  <a16:creationId xmlns:a16="http://schemas.microsoft.com/office/drawing/2014/main" xmlns="" id="{EC8F157D-C61B-3F23-3E85-A32CE00EE041}"/>
                </a:ext>
              </a:extLst>
            </p:cNvPr>
            <p:cNvSpPr/>
            <p:nvPr/>
          </p:nvSpPr>
          <p:spPr>
            <a:xfrm>
              <a:off x="9025834" y="3429000"/>
              <a:ext cx="279531" cy="485843"/>
            </a:xfrm>
            <a:prstGeom prst="downArrow">
              <a:avLst/>
            </a:prstGeom>
            <a:gradFill>
              <a:gsLst>
                <a:gs pos="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3063935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08D208-39B9-6C65-EEC3-D4DB11C1038C}"/>
              </a:ext>
            </a:extLst>
          </p:cNvPr>
          <p:cNvSpPr>
            <a:spLocks noGrp="1"/>
          </p:cNvSpPr>
          <p:nvPr>
            <p:ph type="title"/>
          </p:nvPr>
        </p:nvSpPr>
        <p:spPr/>
        <p:txBody>
          <a:bodyPr/>
          <a:lstStyle/>
          <a:p>
            <a:r>
              <a:rPr lang="lv-LV" dirty="0" smtClean="0"/>
              <a:t>EEM</a:t>
            </a:r>
            <a:r>
              <a:rPr lang="pl-PL" dirty="0" smtClean="0"/>
              <a:t>3</a:t>
            </a:r>
            <a:r>
              <a:rPr lang="lv-LV" dirty="0" smtClean="0"/>
              <a:t>: </a:t>
            </a:r>
            <a:endParaRPr lang="de-AT" dirty="0"/>
          </a:p>
        </p:txBody>
      </p:sp>
      <p:sp>
        <p:nvSpPr>
          <p:cNvPr id="3" name="Inhaltsplatzhalter 2">
            <a:extLst>
              <a:ext uri="{FF2B5EF4-FFF2-40B4-BE49-F238E27FC236}">
                <a16:creationId xmlns:a16="http://schemas.microsoft.com/office/drawing/2014/main" xmlns="" id="{A2DACAB3-708C-4BF0-3DEF-C2FA8A2F14EC}"/>
              </a:ext>
            </a:extLst>
          </p:cNvPr>
          <p:cNvSpPr>
            <a:spLocks noGrp="1"/>
          </p:cNvSpPr>
          <p:nvPr>
            <p:ph idx="1"/>
          </p:nvPr>
        </p:nvSpPr>
        <p:spPr>
          <a:xfrm>
            <a:off x="323850" y="922260"/>
            <a:ext cx="5123554" cy="1058940"/>
          </a:xfrm>
        </p:spPr>
        <p:style>
          <a:lnRef idx="2">
            <a:schemeClr val="accent1"/>
          </a:lnRef>
          <a:fillRef idx="1">
            <a:schemeClr val="lt1"/>
          </a:fillRef>
          <a:effectRef idx="0">
            <a:schemeClr val="accent1"/>
          </a:effectRef>
          <a:fontRef idx="minor">
            <a:schemeClr val="dk1"/>
          </a:fontRef>
        </p:style>
        <p:txBody>
          <a:bodyPr/>
          <a:lstStyle/>
          <a:p>
            <a:r>
              <a:rPr lang="pl-PL" dirty="0" smtClean="0"/>
              <a:t>Krótka informacja o EEM</a:t>
            </a:r>
            <a:endParaRPr lang="pl-PL" dirty="0"/>
          </a:p>
        </p:txBody>
      </p:sp>
      <p:graphicFrame>
        <p:nvGraphicFramePr>
          <p:cNvPr id="5" name="Content Placeholder 4">
            <a:extLst>
              <a:ext uri="{FF2B5EF4-FFF2-40B4-BE49-F238E27FC236}">
                <a16:creationId xmlns:a16="http://schemas.microsoft.com/office/drawing/2014/main" xmlns="" id="{B543EC7C-704F-8D2A-F361-878BFD458CFB}"/>
              </a:ext>
            </a:extLst>
          </p:cNvPr>
          <p:cNvGraphicFramePr>
            <a:graphicFrameLocks noGrp="1"/>
          </p:cNvGraphicFramePr>
          <p:nvPr>
            <p:ph idx="13"/>
            <p:extLst>
              <p:ext uri="{D42A27DB-BD31-4B8C-83A1-F6EECF244321}">
                <p14:modId xmlns:p14="http://schemas.microsoft.com/office/powerpoint/2010/main" val="2068888722"/>
              </p:ext>
            </p:extLst>
          </p:nvPr>
        </p:nvGraphicFramePr>
        <p:xfrm>
          <a:off x="328036" y="2109844"/>
          <a:ext cx="5119368" cy="2966720"/>
        </p:xfrm>
        <a:graphic>
          <a:graphicData uri="http://schemas.openxmlformats.org/drawingml/2006/table">
            <a:tbl>
              <a:tblPr firstRow="1" bandRow="1">
                <a:tableStyleId>{5C22544A-7EE6-4342-B048-85BDC9FD1C3A}</a:tableStyleId>
              </a:tblPr>
              <a:tblGrid>
                <a:gridCol w="3161446">
                  <a:extLst>
                    <a:ext uri="{9D8B030D-6E8A-4147-A177-3AD203B41FA5}">
                      <a16:colId xmlns:a16="http://schemas.microsoft.com/office/drawing/2014/main" xmlns="" val="546325861"/>
                    </a:ext>
                  </a:extLst>
                </a:gridCol>
                <a:gridCol w="1957922">
                  <a:extLst>
                    <a:ext uri="{9D8B030D-6E8A-4147-A177-3AD203B41FA5}">
                      <a16:colId xmlns:a16="http://schemas.microsoft.com/office/drawing/2014/main" xmlns="" val="538340862"/>
                    </a:ext>
                  </a:extLst>
                </a:gridCol>
              </a:tblGrid>
              <a:tr h="370840">
                <a:tc gridSpan="2">
                  <a:txBody>
                    <a:bodyPr/>
                    <a:lstStyle/>
                    <a:p>
                      <a:pPr algn="ctr"/>
                      <a:r>
                        <a:rPr lang="pl-PL" noProof="0" dirty="0" smtClean="0"/>
                        <a:t>Główne dane wejściowe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noProof="0" dirty="0" smtClean="0"/>
                        <a:t>CAPEX</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Roczna oszczędność pieniędzy</a:t>
                      </a:r>
                      <a:endParaRPr lang="pl-PL" sz="1600" noProof="0" dirty="0"/>
                    </a:p>
                  </a:txBody>
                  <a:tcPr/>
                </a:tc>
                <a:tc>
                  <a:txBody>
                    <a:bodyPr/>
                    <a:lstStyle/>
                    <a:p>
                      <a:r>
                        <a:rPr lang="pl-PL" sz="1600" kern="1200" noProof="0" dirty="0" smtClean="0">
                          <a:solidFill>
                            <a:schemeClr val="dk1"/>
                          </a:solidFill>
                          <a:effectLst/>
                          <a:latin typeface="+mn-lt"/>
                          <a:ea typeface="+mn-ea"/>
                          <a:cs typeface="+mn-cs"/>
                        </a:rPr>
                        <a:t>PLN/rok</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kern="1200" noProof="0" dirty="0" smtClean="0">
                          <a:solidFill>
                            <a:schemeClr val="dk1"/>
                          </a:solidFill>
                          <a:effectLst/>
                          <a:latin typeface="+mn-lt"/>
                          <a:ea typeface="+mn-ea"/>
                          <a:cs typeface="+mn-cs"/>
                        </a:rPr>
                        <a:t>Roczna oszczędność energii</a:t>
                      </a:r>
                      <a:endParaRPr lang="pl-PL" sz="1600" noProof="0" dirty="0"/>
                    </a:p>
                  </a:txBody>
                  <a:tcPr/>
                </a:tc>
                <a:tc>
                  <a:txBody>
                    <a:bodyPr/>
                    <a:lstStyle/>
                    <a:p>
                      <a:r>
                        <a:rPr lang="pl-PL" sz="1600" kern="1200" noProof="0" dirty="0" smtClean="0">
                          <a:solidFill>
                            <a:schemeClr val="dk1"/>
                          </a:solidFill>
                          <a:effectLst/>
                          <a:latin typeface="+mn-lt"/>
                          <a:ea typeface="+mn-ea"/>
                          <a:cs typeface="+mn-cs"/>
                        </a:rPr>
                        <a:t>MWh/rok</a:t>
                      </a:r>
                      <a:endParaRPr lang="pl-PL" sz="1600" noProof="0" dirty="0"/>
                    </a:p>
                  </a:txBody>
                  <a:tcPr/>
                </a:tc>
                <a:extLst>
                  <a:ext uri="{0D108BD9-81ED-4DB2-BD59-A6C34878D82A}">
                    <a16:rowId xmlns:a16="http://schemas.microsoft.com/office/drawing/2014/main" xmlns="" val="860153671"/>
                  </a:ext>
                </a:extLst>
              </a:tr>
              <a:tr h="370840">
                <a:tc>
                  <a:txBody>
                    <a:bodyPr/>
                    <a:lstStyle/>
                    <a:p>
                      <a:r>
                        <a:rPr lang="pl-PL" sz="1600" noProof="0" dirty="0" smtClean="0"/>
                        <a:t>Kwantyfikowane NEB</a:t>
                      </a:r>
                      <a:endParaRPr lang="pl-PL" sz="1600" noProof="0" dirty="0"/>
                    </a:p>
                  </a:txBody>
                  <a:tcPr/>
                </a:tc>
                <a:tc>
                  <a:txBody>
                    <a:bodyPr/>
                    <a:lstStyle/>
                    <a:p>
                      <a:r>
                        <a:rPr lang="pl-PL" sz="1600" noProof="0" dirty="0" smtClean="0"/>
                        <a:t>Nazwa, PLN</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noProof="0" dirty="0" smtClean="0">
                          <a:solidFill>
                            <a:srgbClr val="FF0000"/>
                          </a:solidFill>
                          <a:highlight>
                            <a:srgbClr val="FFFF00"/>
                          </a:highlight>
                        </a:rPr>
                        <a:t>Niekwantyfikowane NEB</a:t>
                      </a:r>
                      <a:endParaRPr lang="pl-PL" sz="1600" noProof="0" dirty="0">
                        <a:solidFill>
                          <a:srgbClr val="FF0000"/>
                        </a:solidFill>
                        <a:highlight>
                          <a:srgbClr val="FFFF00"/>
                        </a:highlight>
                      </a:endParaRPr>
                    </a:p>
                  </a:txBody>
                  <a:tcPr/>
                </a:tc>
                <a:tc>
                  <a:txBody>
                    <a:bodyPr/>
                    <a:lstStyle/>
                    <a:p>
                      <a:r>
                        <a:rPr lang="pl-PL" sz="1600" noProof="0" dirty="0" smtClean="0">
                          <a:solidFill>
                            <a:srgbClr val="FF0000"/>
                          </a:solidFill>
                          <a:highlight>
                            <a:srgbClr val="FFFF00"/>
                          </a:highlight>
                        </a:rPr>
                        <a:t>Nazwa, PLN</a:t>
                      </a:r>
                      <a:endParaRPr lang="pl-PL" sz="1600" noProof="0" dirty="0">
                        <a:solidFill>
                          <a:srgbClr val="FF0000"/>
                        </a:solidFill>
                        <a:highlight>
                          <a:srgbClr val="FFFF00"/>
                        </a:highlight>
                      </a:endParaRPr>
                    </a:p>
                  </a:txBody>
                  <a:tcPr/>
                </a:tc>
                <a:extLst>
                  <a:ext uri="{0D108BD9-81ED-4DB2-BD59-A6C34878D82A}">
                    <a16:rowId xmlns:a16="http://schemas.microsoft.com/office/drawing/2014/main" xmlns="" val="710513691"/>
                  </a:ext>
                </a:extLst>
              </a:tr>
              <a:tr h="370840">
                <a:tc>
                  <a:txBody>
                    <a:bodyPr/>
                    <a:lstStyle/>
                    <a:p>
                      <a:r>
                        <a:rPr lang="pl-PL" sz="1600" kern="1200" noProof="0" dirty="0" smtClean="0">
                          <a:solidFill>
                            <a:schemeClr val="dk1"/>
                          </a:solidFill>
                          <a:effectLst/>
                          <a:latin typeface="+mn-lt"/>
                          <a:ea typeface="+mn-ea"/>
                          <a:cs typeface="+mn-cs"/>
                        </a:rPr>
                        <a:t>Kwantyfikowane NEE</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Nazwa, 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Trwałość projektu</a:t>
                      </a:r>
                      <a:endParaRPr lang="pl-PL" sz="1600" noProof="0" dirty="0"/>
                    </a:p>
                  </a:txBody>
                  <a:tcPr/>
                </a:tc>
                <a:tc>
                  <a:txBody>
                    <a:bodyPr/>
                    <a:lstStyle/>
                    <a:p>
                      <a:r>
                        <a:rPr lang="pl-PL" sz="1600" noProof="0" dirty="0" smtClean="0"/>
                        <a:t>Lata </a:t>
                      </a:r>
                      <a:endParaRPr lang="pl-PL" sz="1600" noProof="0" dirty="0"/>
                    </a:p>
                  </a:txBody>
                  <a:tcPr/>
                </a:tc>
                <a:extLst>
                  <a:ext uri="{0D108BD9-81ED-4DB2-BD59-A6C34878D82A}">
                    <a16:rowId xmlns:a16="http://schemas.microsoft.com/office/drawing/2014/main" xmlns="" val="2716505528"/>
                  </a:ext>
                </a:extLst>
              </a:tr>
            </a:tbl>
          </a:graphicData>
        </a:graphic>
      </p:graphicFrame>
      <p:graphicFrame>
        <p:nvGraphicFramePr>
          <p:cNvPr id="6" name="Content Placeholder 4">
            <a:extLst>
              <a:ext uri="{FF2B5EF4-FFF2-40B4-BE49-F238E27FC236}">
                <a16:creationId xmlns:a16="http://schemas.microsoft.com/office/drawing/2014/main" xmlns="" id="{15A51371-ECB7-6A41-9F7B-226A0FD81CA4}"/>
              </a:ext>
            </a:extLst>
          </p:cNvPr>
          <p:cNvGraphicFramePr>
            <a:graphicFrameLocks/>
          </p:cNvGraphicFramePr>
          <p:nvPr>
            <p:extLst>
              <p:ext uri="{D42A27DB-BD31-4B8C-83A1-F6EECF244321}">
                <p14:modId xmlns:p14="http://schemas.microsoft.com/office/powerpoint/2010/main" val="2419214182"/>
              </p:ext>
            </p:extLst>
          </p:nvPr>
        </p:nvGraphicFramePr>
        <p:xfrm>
          <a:off x="5916947" y="396161"/>
          <a:ext cx="5683222" cy="2595880"/>
        </p:xfrm>
        <a:graphic>
          <a:graphicData uri="http://schemas.openxmlformats.org/drawingml/2006/table">
            <a:tbl>
              <a:tblPr firstRow="1" bandRow="1">
                <a:tableStyleId>{5C22544A-7EE6-4342-B048-85BDC9FD1C3A}</a:tableStyleId>
              </a:tblPr>
              <a:tblGrid>
                <a:gridCol w="3353177">
                  <a:extLst>
                    <a:ext uri="{9D8B030D-6E8A-4147-A177-3AD203B41FA5}">
                      <a16:colId xmlns:a16="http://schemas.microsoft.com/office/drawing/2014/main" xmlns="" val="546325861"/>
                    </a:ext>
                  </a:extLst>
                </a:gridCol>
                <a:gridCol w="2330045">
                  <a:extLst>
                    <a:ext uri="{9D8B030D-6E8A-4147-A177-3AD203B41FA5}">
                      <a16:colId xmlns:a16="http://schemas.microsoft.com/office/drawing/2014/main" xmlns="" val="538340862"/>
                    </a:ext>
                  </a:extLst>
                </a:gridCol>
              </a:tblGrid>
              <a:tr h="370840">
                <a:tc gridSpan="2">
                  <a:txBody>
                    <a:bodyPr/>
                    <a:lstStyle/>
                    <a:p>
                      <a:pPr algn="ctr"/>
                      <a:r>
                        <a:rPr lang="pl-PL" noProof="0" dirty="0" smtClean="0"/>
                        <a:t>Wskaźniki finansowe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kern="1200" noProof="0" dirty="0" smtClean="0">
                          <a:solidFill>
                            <a:schemeClr val="dk1"/>
                          </a:solidFill>
                          <a:effectLst/>
                          <a:latin typeface="+mn-lt"/>
                          <a:ea typeface="+mn-ea"/>
                          <a:cs typeface="+mn-cs"/>
                        </a:rPr>
                        <a:t>NPV (bez NEB i z nimi)</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IRR, % (bez NEB i z nimi)</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noProof="0" dirty="0" smtClean="0"/>
                        <a:t>Lata do osiągnięcia NPV</a:t>
                      </a:r>
                      <a:endParaRPr lang="pl-PL" sz="1600" noProof="0" dirty="0"/>
                    </a:p>
                  </a:txBody>
                  <a:tcPr/>
                </a:tc>
                <a:tc>
                  <a:txBody>
                    <a:bodyPr/>
                    <a:lstStyle/>
                    <a:p>
                      <a:r>
                        <a:rPr lang="pl-PL" sz="1600" noProof="0" dirty="0" smtClean="0"/>
                        <a:t>Lata</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kern="1200" noProof="0" dirty="0" smtClean="0">
                          <a:solidFill>
                            <a:schemeClr val="dk1"/>
                          </a:solidFill>
                          <a:effectLst/>
                          <a:latin typeface="+mn-lt"/>
                          <a:ea typeface="+mn-ea"/>
                          <a:cs typeface="+mn-cs"/>
                        </a:rPr>
                        <a:t>Najlepszy przypadek, NPV</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Najgorszy przypadek, NPV</a:t>
                      </a:r>
                      <a:endParaRPr lang="pl-PL" sz="1600" noProof="0" dirty="0"/>
                    </a:p>
                  </a:txBody>
                  <a:tcPr/>
                </a:tc>
                <a:tc>
                  <a:txBody>
                    <a:bodyPr/>
                    <a:lstStyle/>
                    <a:p>
                      <a:r>
                        <a:rPr lang="pl-PL" sz="1600" noProof="0" dirty="0" smtClean="0"/>
                        <a:t>PLN</a:t>
                      </a:r>
                      <a:endParaRPr lang="pl-PL" sz="1600" noProof="0" dirty="0"/>
                    </a:p>
                  </a:txBody>
                  <a:tcPr/>
                </a:tc>
                <a:extLst>
                  <a:ext uri="{0D108BD9-81ED-4DB2-BD59-A6C34878D82A}">
                    <a16:rowId xmlns:a16="http://schemas.microsoft.com/office/drawing/2014/main" xmlns="" val="2716505528"/>
                  </a:ext>
                </a:extLst>
              </a:tr>
              <a:tr h="370840">
                <a:tc>
                  <a:txBody>
                    <a:bodyPr/>
                    <a:lstStyle/>
                    <a:p>
                      <a:r>
                        <a:rPr lang="pl-PL" sz="1600" noProof="0" dirty="0" smtClean="0"/>
                        <a:t>Wskaźnik korzyści</a:t>
                      </a:r>
                      <a:endParaRPr lang="pl-PL" sz="1600" noProof="0" dirty="0"/>
                    </a:p>
                  </a:txBody>
                  <a:tcPr/>
                </a:tc>
                <a:tc>
                  <a:txBody>
                    <a:bodyPr/>
                    <a:lstStyle/>
                    <a:p>
                      <a:r>
                        <a:rPr lang="pl-PL" sz="1600" noProof="0" dirty="0" smtClean="0"/>
                        <a:t>Wartość </a:t>
                      </a:r>
                      <a:endParaRPr lang="pl-PL" sz="1600" noProof="0" dirty="0"/>
                    </a:p>
                  </a:txBody>
                  <a:tcPr/>
                </a:tc>
                <a:extLst>
                  <a:ext uri="{0D108BD9-81ED-4DB2-BD59-A6C34878D82A}">
                    <a16:rowId xmlns:a16="http://schemas.microsoft.com/office/drawing/2014/main" xmlns="" val="1244247925"/>
                  </a:ext>
                </a:extLst>
              </a:tr>
            </a:tbl>
          </a:graphicData>
        </a:graphic>
      </p:graphicFrame>
      <p:sp>
        <p:nvSpPr>
          <p:cNvPr id="7" name="Inhaltsplatzhalter 2">
            <a:extLst>
              <a:ext uri="{FF2B5EF4-FFF2-40B4-BE49-F238E27FC236}">
                <a16:creationId xmlns:a16="http://schemas.microsoft.com/office/drawing/2014/main" xmlns="" id="{81556622-9804-D140-5E46-0559D14AA3B5}"/>
              </a:ext>
            </a:extLst>
          </p:cNvPr>
          <p:cNvSpPr txBox="1">
            <a:spLocks/>
          </p:cNvSpPr>
          <p:nvPr/>
        </p:nvSpPr>
        <p:spPr>
          <a:xfrm>
            <a:off x="1660849" y="5400902"/>
            <a:ext cx="10207301" cy="13178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smtClean="0"/>
              <a:t>Zalecenie: Opierając się na obecnych założeniach, </a:t>
            </a:r>
            <a:r>
              <a:rPr lang="pl-PL" b="1" dirty="0" smtClean="0"/>
              <a:t>wdrożenie</a:t>
            </a:r>
            <a:r>
              <a:rPr lang="pl-PL" dirty="0" smtClean="0"/>
              <a:t> </a:t>
            </a:r>
            <a:r>
              <a:rPr lang="pl-PL" b="1" dirty="0" smtClean="0"/>
              <a:t>EEM jest rekomendowane/nie jest rekomendowane </a:t>
            </a:r>
            <a:r>
              <a:rPr lang="pl-PL" dirty="0" smtClean="0"/>
              <a:t>z finansowego punktu widzenia. Zaleca się </a:t>
            </a:r>
            <a:r>
              <a:rPr lang="pl-PL" b="1" dirty="0" smtClean="0"/>
              <a:t>wdrożenie tego EEM tak szybko, jak to możliwe/zainwestowanie po zastanowieniu się/rezygnację</a:t>
            </a:r>
            <a:r>
              <a:rPr lang="en-GB" sz="1800" dirty="0" smtClean="0">
                <a:solidFill>
                  <a:srgbClr val="323A3A"/>
                </a:solidFill>
                <a:effectLst/>
                <a:latin typeface="Verdana" panose="020B0604030504040204" pitchFamily="34" charset="0"/>
                <a:ea typeface="Calibri" panose="020F0502020204030204" pitchFamily="34" charset="0"/>
                <a:cs typeface="Open Sans" panose="020B0606030504020204" pitchFamily="34" charset="0"/>
              </a:rPr>
              <a:t>. </a:t>
            </a:r>
            <a:endParaRPr lang="de-AT" dirty="0"/>
          </a:p>
        </p:txBody>
      </p:sp>
      <p:grpSp>
        <p:nvGrpSpPr>
          <p:cNvPr id="10" name="Group 9">
            <a:extLst>
              <a:ext uri="{FF2B5EF4-FFF2-40B4-BE49-F238E27FC236}">
                <a16:creationId xmlns:a16="http://schemas.microsoft.com/office/drawing/2014/main" xmlns="" id="{C4428546-250C-DDC1-4081-D43CD810988E}"/>
              </a:ext>
            </a:extLst>
          </p:cNvPr>
          <p:cNvGrpSpPr/>
          <p:nvPr/>
        </p:nvGrpSpPr>
        <p:grpSpPr>
          <a:xfrm>
            <a:off x="5503321" y="3316379"/>
            <a:ext cx="6420746" cy="979351"/>
            <a:chOff x="5503321" y="3429000"/>
            <a:chExt cx="6420746" cy="979351"/>
          </a:xfrm>
        </p:grpSpPr>
        <p:pic>
          <p:nvPicPr>
            <p:cNvPr id="8" name="Picture 7">
              <a:extLst>
                <a:ext uri="{FF2B5EF4-FFF2-40B4-BE49-F238E27FC236}">
                  <a16:creationId xmlns:a16="http://schemas.microsoft.com/office/drawing/2014/main" xmlns="" id="{00000000-0008-0000-0100-00000C000000}"/>
                </a:ext>
              </a:extLst>
            </p:cNvPr>
            <p:cNvPicPr>
              <a:picLocks noChangeAspect="1"/>
            </p:cNvPicPr>
            <p:nvPr/>
          </p:nvPicPr>
          <p:blipFill>
            <a:blip r:embed="rId2"/>
            <a:stretch>
              <a:fillRect/>
            </a:stretch>
          </p:blipFill>
          <p:spPr>
            <a:xfrm>
              <a:off x="5503321" y="3922508"/>
              <a:ext cx="6420746" cy="485843"/>
            </a:xfrm>
            <a:prstGeom prst="rect">
              <a:avLst/>
            </a:prstGeom>
          </p:spPr>
        </p:pic>
        <p:sp>
          <p:nvSpPr>
            <p:cNvPr id="9" name="Arrow: Down 8">
              <a:extLst>
                <a:ext uri="{FF2B5EF4-FFF2-40B4-BE49-F238E27FC236}">
                  <a16:creationId xmlns:a16="http://schemas.microsoft.com/office/drawing/2014/main" xmlns="" id="{EC8F157D-C61B-3F23-3E85-A32CE00EE041}"/>
                </a:ext>
              </a:extLst>
            </p:cNvPr>
            <p:cNvSpPr/>
            <p:nvPr/>
          </p:nvSpPr>
          <p:spPr>
            <a:xfrm>
              <a:off x="9025834" y="3429000"/>
              <a:ext cx="279531" cy="485843"/>
            </a:xfrm>
            <a:prstGeom prst="downArrow">
              <a:avLst/>
            </a:prstGeom>
            <a:gradFill>
              <a:gsLst>
                <a:gs pos="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321491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08D208-39B9-6C65-EEC3-D4DB11C1038C}"/>
              </a:ext>
            </a:extLst>
          </p:cNvPr>
          <p:cNvSpPr>
            <a:spLocks noGrp="1"/>
          </p:cNvSpPr>
          <p:nvPr>
            <p:ph type="title"/>
          </p:nvPr>
        </p:nvSpPr>
        <p:spPr/>
        <p:txBody>
          <a:bodyPr/>
          <a:lstStyle/>
          <a:p>
            <a:r>
              <a:rPr lang="lv-LV" dirty="0" smtClean="0"/>
              <a:t>EEM</a:t>
            </a:r>
            <a:r>
              <a:rPr lang="pl-PL" dirty="0" smtClean="0"/>
              <a:t>4</a:t>
            </a:r>
            <a:r>
              <a:rPr lang="lv-LV" dirty="0" smtClean="0"/>
              <a:t>: </a:t>
            </a:r>
            <a:endParaRPr lang="de-AT" dirty="0"/>
          </a:p>
        </p:txBody>
      </p:sp>
      <p:sp>
        <p:nvSpPr>
          <p:cNvPr id="3" name="Inhaltsplatzhalter 2">
            <a:extLst>
              <a:ext uri="{FF2B5EF4-FFF2-40B4-BE49-F238E27FC236}">
                <a16:creationId xmlns:a16="http://schemas.microsoft.com/office/drawing/2014/main" xmlns="" id="{A2DACAB3-708C-4BF0-3DEF-C2FA8A2F14EC}"/>
              </a:ext>
            </a:extLst>
          </p:cNvPr>
          <p:cNvSpPr>
            <a:spLocks noGrp="1"/>
          </p:cNvSpPr>
          <p:nvPr>
            <p:ph idx="1"/>
          </p:nvPr>
        </p:nvSpPr>
        <p:spPr>
          <a:xfrm>
            <a:off x="323850" y="922260"/>
            <a:ext cx="5123554" cy="1058940"/>
          </a:xfrm>
        </p:spPr>
        <p:style>
          <a:lnRef idx="2">
            <a:schemeClr val="accent1"/>
          </a:lnRef>
          <a:fillRef idx="1">
            <a:schemeClr val="lt1"/>
          </a:fillRef>
          <a:effectRef idx="0">
            <a:schemeClr val="accent1"/>
          </a:effectRef>
          <a:fontRef idx="minor">
            <a:schemeClr val="dk1"/>
          </a:fontRef>
        </p:style>
        <p:txBody>
          <a:bodyPr/>
          <a:lstStyle/>
          <a:p>
            <a:r>
              <a:rPr lang="pl-PL" dirty="0" smtClean="0"/>
              <a:t>Krótka informacja o EEM</a:t>
            </a:r>
            <a:endParaRPr lang="pl-PL" dirty="0"/>
          </a:p>
        </p:txBody>
      </p:sp>
      <p:graphicFrame>
        <p:nvGraphicFramePr>
          <p:cNvPr id="5" name="Content Placeholder 4">
            <a:extLst>
              <a:ext uri="{FF2B5EF4-FFF2-40B4-BE49-F238E27FC236}">
                <a16:creationId xmlns:a16="http://schemas.microsoft.com/office/drawing/2014/main" xmlns="" id="{B543EC7C-704F-8D2A-F361-878BFD458CFB}"/>
              </a:ext>
            </a:extLst>
          </p:cNvPr>
          <p:cNvGraphicFramePr>
            <a:graphicFrameLocks noGrp="1"/>
          </p:cNvGraphicFramePr>
          <p:nvPr>
            <p:ph idx="13"/>
            <p:extLst>
              <p:ext uri="{D42A27DB-BD31-4B8C-83A1-F6EECF244321}">
                <p14:modId xmlns:p14="http://schemas.microsoft.com/office/powerpoint/2010/main" val="2068888722"/>
              </p:ext>
            </p:extLst>
          </p:nvPr>
        </p:nvGraphicFramePr>
        <p:xfrm>
          <a:off x="328036" y="2109844"/>
          <a:ext cx="5119368" cy="2966720"/>
        </p:xfrm>
        <a:graphic>
          <a:graphicData uri="http://schemas.openxmlformats.org/drawingml/2006/table">
            <a:tbl>
              <a:tblPr firstRow="1" bandRow="1">
                <a:tableStyleId>{5C22544A-7EE6-4342-B048-85BDC9FD1C3A}</a:tableStyleId>
              </a:tblPr>
              <a:tblGrid>
                <a:gridCol w="3161446">
                  <a:extLst>
                    <a:ext uri="{9D8B030D-6E8A-4147-A177-3AD203B41FA5}">
                      <a16:colId xmlns:a16="http://schemas.microsoft.com/office/drawing/2014/main" xmlns="" val="546325861"/>
                    </a:ext>
                  </a:extLst>
                </a:gridCol>
                <a:gridCol w="1957922">
                  <a:extLst>
                    <a:ext uri="{9D8B030D-6E8A-4147-A177-3AD203B41FA5}">
                      <a16:colId xmlns:a16="http://schemas.microsoft.com/office/drawing/2014/main" xmlns="" val="538340862"/>
                    </a:ext>
                  </a:extLst>
                </a:gridCol>
              </a:tblGrid>
              <a:tr h="370840">
                <a:tc gridSpan="2">
                  <a:txBody>
                    <a:bodyPr/>
                    <a:lstStyle/>
                    <a:p>
                      <a:pPr algn="ctr"/>
                      <a:r>
                        <a:rPr lang="pl-PL" noProof="0" dirty="0" smtClean="0"/>
                        <a:t>Główne dane wejściowe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noProof="0" dirty="0" smtClean="0"/>
                        <a:t>CAPEX</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Roczna oszczędność pieniędzy</a:t>
                      </a:r>
                      <a:endParaRPr lang="pl-PL" sz="1600" noProof="0" dirty="0"/>
                    </a:p>
                  </a:txBody>
                  <a:tcPr/>
                </a:tc>
                <a:tc>
                  <a:txBody>
                    <a:bodyPr/>
                    <a:lstStyle/>
                    <a:p>
                      <a:r>
                        <a:rPr lang="pl-PL" sz="1600" kern="1200" noProof="0" dirty="0" smtClean="0">
                          <a:solidFill>
                            <a:schemeClr val="dk1"/>
                          </a:solidFill>
                          <a:effectLst/>
                          <a:latin typeface="+mn-lt"/>
                          <a:ea typeface="+mn-ea"/>
                          <a:cs typeface="+mn-cs"/>
                        </a:rPr>
                        <a:t>PLN/rok</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kern="1200" noProof="0" dirty="0" smtClean="0">
                          <a:solidFill>
                            <a:schemeClr val="dk1"/>
                          </a:solidFill>
                          <a:effectLst/>
                          <a:latin typeface="+mn-lt"/>
                          <a:ea typeface="+mn-ea"/>
                          <a:cs typeface="+mn-cs"/>
                        </a:rPr>
                        <a:t>Roczna oszczędność energii</a:t>
                      </a:r>
                      <a:endParaRPr lang="pl-PL" sz="1600" noProof="0" dirty="0"/>
                    </a:p>
                  </a:txBody>
                  <a:tcPr/>
                </a:tc>
                <a:tc>
                  <a:txBody>
                    <a:bodyPr/>
                    <a:lstStyle/>
                    <a:p>
                      <a:r>
                        <a:rPr lang="pl-PL" sz="1600" kern="1200" noProof="0" dirty="0" smtClean="0">
                          <a:solidFill>
                            <a:schemeClr val="dk1"/>
                          </a:solidFill>
                          <a:effectLst/>
                          <a:latin typeface="+mn-lt"/>
                          <a:ea typeface="+mn-ea"/>
                          <a:cs typeface="+mn-cs"/>
                        </a:rPr>
                        <a:t>MWh/rok</a:t>
                      </a:r>
                      <a:endParaRPr lang="pl-PL" sz="1600" noProof="0" dirty="0"/>
                    </a:p>
                  </a:txBody>
                  <a:tcPr/>
                </a:tc>
                <a:extLst>
                  <a:ext uri="{0D108BD9-81ED-4DB2-BD59-A6C34878D82A}">
                    <a16:rowId xmlns:a16="http://schemas.microsoft.com/office/drawing/2014/main" xmlns="" val="860153671"/>
                  </a:ext>
                </a:extLst>
              </a:tr>
              <a:tr h="370840">
                <a:tc>
                  <a:txBody>
                    <a:bodyPr/>
                    <a:lstStyle/>
                    <a:p>
                      <a:r>
                        <a:rPr lang="pl-PL" sz="1600" noProof="0" dirty="0" smtClean="0"/>
                        <a:t>Kwantyfikowane NEB</a:t>
                      </a:r>
                      <a:endParaRPr lang="pl-PL" sz="1600" noProof="0" dirty="0"/>
                    </a:p>
                  </a:txBody>
                  <a:tcPr/>
                </a:tc>
                <a:tc>
                  <a:txBody>
                    <a:bodyPr/>
                    <a:lstStyle/>
                    <a:p>
                      <a:r>
                        <a:rPr lang="pl-PL" sz="1600" noProof="0" dirty="0" smtClean="0"/>
                        <a:t>Nazwa, PLN</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noProof="0" dirty="0" smtClean="0">
                          <a:solidFill>
                            <a:srgbClr val="FF0000"/>
                          </a:solidFill>
                          <a:highlight>
                            <a:srgbClr val="FFFF00"/>
                          </a:highlight>
                        </a:rPr>
                        <a:t>Niekwantyfikowane NEB</a:t>
                      </a:r>
                      <a:endParaRPr lang="pl-PL" sz="1600" noProof="0" dirty="0">
                        <a:solidFill>
                          <a:srgbClr val="FF0000"/>
                        </a:solidFill>
                        <a:highlight>
                          <a:srgbClr val="FFFF00"/>
                        </a:highlight>
                      </a:endParaRPr>
                    </a:p>
                  </a:txBody>
                  <a:tcPr/>
                </a:tc>
                <a:tc>
                  <a:txBody>
                    <a:bodyPr/>
                    <a:lstStyle/>
                    <a:p>
                      <a:r>
                        <a:rPr lang="pl-PL" sz="1600" noProof="0" dirty="0" smtClean="0">
                          <a:solidFill>
                            <a:srgbClr val="FF0000"/>
                          </a:solidFill>
                          <a:highlight>
                            <a:srgbClr val="FFFF00"/>
                          </a:highlight>
                        </a:rPr>
                        <a:t>Nazwa, PLN</a:t>
                      </a:r>
                      <a:endParaRPr lang="pl-PL" sz="1600" noProof="0" dirty="0">
                        <a:solidFill>
                          <a:srgbClr val="FF0000"/>
                        </a:solidFill>
                        <a:highlight>
                          <a:srgbClr val="FFFF00"/>
                        </a:highlight>
                      </a:endParaRPr>
                    </a:p>
                  </a:txBody>
                  <a:tcPr/>
                </a:tc>
                <a:extLst>
                  <a:ext uri="{0D108BD9-81ED-4DB2-BD59-A6C34878D82A}">
                    <a16:rowId xmlns:a16="http://schemas.microsoft.com/office/drawing/2014/main" xmlns="" val="710513691"/>
                  </a:ext>
                </a:extLst>
              </a:tr>
              <a:tr h="370840">
                <a:tc>
                  <a:txBody>
                    <a:bodyPr/>
                    <a:lstStyle/>
                    <a:p>
                      <a:r>
                        <a:rPr lang="pl-PL" sz="1600" kern="1200" noProof="0" dirty="0" smtClean="0">
                          <a:solidFill>
                            <a:schemeClr val="dk1"/>
                          </a:solidFill>
                          <a:effectLst/>
                          <a:latin typeface="+mn-lt"/>
                          <a:ea typeface="+mn-ea"/>
                          <a:cs typeface="+mn-cs"/>
                        </a:rPr>
                        <a:t>Kwantyfikowane NEE</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Nazwa, 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Trwałość projektu</a:t>
                      </a:r>
                      <a:endParaRPr lang="pl-PL" sz="1600" noProof="0" dirty="0"/>
                    </a:p>
                  </a:txBody>
                  <a:tcPr/>
                </a:tc>
                <a:tc>
                  <a:txBody>
                    <a:bodyPr/>
                    <a:lstStyle/>
                    <a:p>
                      <a:r>
                        <a:rPr lang="pl-PL" sz="1600" noProof="0" dirty="0" smtClean="0"/>
                        <a:t>Lata </a:t>
                      </a:r>
                      <a:endParaRPr lang="pl-PL" sz="1600" noProof="0" dirty="0"/>
                    </a:p>
                  </a:txBody>
                  <a:tcPr/>
                </a:tc>
                <a:extLst>
                  <a:ext uri="{0D108BD9-81ED-4DB2-BD59-A6C34878D82A}">
                    <a16:rowId xmlns:a16="http://schemas.microsoft.com/office/drawing/2014/main" xmlns="" val="2716505528"/>
                  </a:ext>
                </a:extLst>
              </a:tr>
            </a:tbl>
          </a:graphicData>
        </a:graphic>
      </p:graphicFrame>
      <p:graphicFrame>
        <p:nvGraphicFramePr>
          <p:cNvPr id="6" name="Content Placeholder 4">
            <a:extLst>
              <a:ext uri="{FF2B5EF4-FFF2-40B4-BE49-F238E27FC236}">
                <a16:creationId xmlns:a16="http://schemas.microsoft.com/office/drawing/2014/main" xmlns="" id="{15A51371-ECB7-6A41-9F7B-226A0FD81CA4}"/>
              </a:ext>
            </a:extLst>
          </p:cNvPr>
          <p:cNvGraphicFramePr>
            <a:graphicFrameLocks/>
          </p:cNvGraphicFramePr>
          <p:nvPr>
            <p:extLst>
              <p:ext uri="{D42A27DB-BD31-4B8C-83A1-F6EECF244321}">
                <p14:modId xmlns:p14="http://schemas.microsoft.com/office/powerpoint/2010/main" val="2419214182"/>
              </p:ext>
            </p:extLst>
          </p:nvPr>
        </p:nvGraphicFramePr>
        <p:xfrm>
          <a:off x="5916947" y="396161"/>
          <a:ext cx="5683222" cy="2595880"/>
        </p:xfrm>
        <a:graphic>
          <a:graphicData uri="http://schemas.openxmlformats.org/drawingml/2006/table">
            <a:tbl>
              <a:tblPr firstRow="1" bandRow="1">
                <a:tableStyleId>{5C22544A-7EE6-4342-B048-85BDC9FD1C3A}</a:tableStyleId>
              </a:tblPr>
              <a:tblGrid>
                <a:gridCol w="3353177">
                  <a:extLst>
                    <a:ext uri="{9D8B030D-6E8A-4147-A177-3AD203B41FA5}">
                      <a16:colId xmlns:a16="http://schemas.microsoft.com/office/drawing/2014/main" xmlns="" val="546325861"/>
                    </a:ext>
                  </a:extLst>
                </a:gridCol>
                <a:gridCol w="2330045">
                  <a:extLst>
                    <a:ext uri="{9D8B030D-6E8A-4147-A177-3AD203B41FA5}">
                      <a16:colId xmlns:a16="http://schemas.microsoft.com/office/drawing/2014/main" xmlns="" val="538340862"/>
                    </a:ext>
                  </a:extLst>
                </a:gridCol>
              </a:tblGrid>
              <a:tr h="370840">
                <a:tc gridSpan="2">
                  <a:txBody>
                    <a:bodyPr/>
                    <a:lstStyle/>
                    <a:p>
                      <a:pPr algn="ctr"/>
                      <a:r>
                        <a:rPr lang="pl-PL" noProof="0" dirty="0" smtClean="0"/>
                        <a:t>Wskaźniki finansowe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kern="1200" noProof="0" dirty="0" smtClean="0">
                          <a:solidFill>
                            <a:schemeClr val="dk1"/>
                          </a:solidFill>
                          <a:effectLst/>
                          <a:latin typeface="+mn-lt"/>
                          <a:ea typeface="+mn-ea"/>
                          <a:cs typeface="+mn-cs"/>
                        </a:rPr>
                        <a:t>NPV (bez NEB i z nimi)</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IRR, % (bez NEB i z nimi)</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noProof="0" dirty="0" smtClean="0"/>
                        <a:t>Lata do osiągnięcia NPV</a:t>
                      </a:r>
                      <a:endParaRPr lang="pl-PL" sz="1600" noProof="0" dirty="0"/>
                    </a:p>
                  </a:txBody>
                  <a:tcPr/>
                </a:tc>
                <a:tc>
                  <a:txBody>
                    <a:bodyPr/>
                    <a:lstStyle/>
                    <a:p>
                      <a:r>
                        <a:rPr lang="pl-PL" sz="1600" noProof="0" dirty="0" smtClean="0"/>
                        <a:t>Lata</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kern="1200" noProof="0" dirty="0" smtClean="0">
                          <a:solidFill>
                            <a:schemeClr val="dk1"/>
                          </a:solidFill>
                          <a:effectLst/>
                          <a:latin typeface="+mn-lt"/>
                          <a:ea typeface="+mn-ea"/>
                          <a:cs typeface="+mn-cs"/>
                        </a:rPr>
                        <a:t>Najlepszy przypadek, NPV</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Najgorszy przypadek, NPV</a:t>
                      </a:r>
                      <a:endParaRPr lang="pl-PL" sz="1600" noProof="0" dirty="0"/>
                    </a:p>
                  </a:txBody>
                  <a:tcPr/>
                </a:tc>
                <a:tc>
                  <a:txBody>
                    <a:bodyPr/>
                    <a:lstStyle/>
                    <a:p>
                      <a:r>
                        <a:rPr lang="pl-PL" sz="1600" noProof="0" dirty="0" smtClean="0"/>
                        <a:t>PLN</a:t>
                      </a:r>
                      <a:endParaRPr lang="pl-PL" sz="1600" noProof="0" dirty="0"/>
                    </a:p>
                  </a:txBody>
                  <a:tcPr/>
                </a:tc>
                <a:extLst>
                  <a:ext uri="{0D108BD9-81ED-4DB2-BD59-A6C34878D82A}">
                    <a16:rowId xmlns:a16="http://schemas.microsoft.com/office/drawing/2014/main" xmlns="" val="2716505528"/>
                  </a:ext>
                </a:extLst>
              </a:tr>
              <a:tr h="370840">
                <a:tc>
                  <a:txBody>
                    <a:bodyPr/>
                    <a:lstStyle/>
                    <a:p>
                      <a:r>
                        <a:rPr lang="pl-PL" sz="1600" noProof="0" dirty="0" smtClean="0"/>
                        <a:t>Wskaźnik korzyści</a:t>
                      </a:r>
                      <a:endParaRPr lang="pl-PL" sz="1600" noProof="0" dirty="0"/>
                    </a:p>
                  </a:txBody>
                  <a:tcPr/>
                </a:tc>
                <a:tc>
                  <a:txBody>
                    <a:bodyPr/>
                    <a:lstStyle/>
                    <a:p>
                      <a:r>
                        <a:rPr lang="pl-PL" sz="1600" noProof="0" dirty="0" smtClean="0"/>
                        <a:t>Wartość </a:t>
                      </a:r>
                      <a:endParaRPr lang="pl-PL" sz="1600" noProof="0" dirty="0"/>
                    </a:p>
                  </a:txBody>
                  <a:tcPr/>
                </a:tc>
                <a:extLst>
                  <a:ext uri="{0D108BD9-81ED-4DB2-BD59-A6C34878D82A}">
                    <a16:rowId xmlns:a16="http://schemas.microsoft.com/office/drawing/2014/main" xmlns="" val="1244247925"/>
                  </a:ext>
                </a:extLst>
              </a:tr>
            </a:tbl>
          </a:graphicData>
        </a:graphic>
      </p:graphicFrame>
      <p:sp>
        <p:nvSpPr>
          <p:cNvPr id="7" name="Inhaltsplatzhalter 2">
            <a:extLst>
              <a:ext uri="{FF2B5EF4-FFF2-40B4-BE49-F238E27FC236}">
                <a16:creationId xmlns:a16="http://schemas.microsoft.com/office/drawing/2014/main" xmlns="" id="{81556622-9804-D140-5E46-0559D14AA3B5}"/>
              </a:ext>
            </a:extLst>
          </p:cNvPr>
          <p:cNvSpPr txBox="1">
            <a:spLocks/>
          </p:cNvSpPr>
          <p:nvPr/>
        </p:nvSpPr>
        <p:spPr>
          <a:xfrm>
            <a:off x="1660849" y="5400902"/>
            <a:ext cx="10207301" cy="13178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smtClean="0"/>
              <a:t>Zalecenie: Opierając się na obecnych założeniach, </a:t>
            </a:r>
            <a:r>
              <a:rPr lang="pl-PL" b="1" dirty="0" smtClean="0"/>
              <a:t>wdrożenie</a:t>
            </a:r>
            <a:r>
              <a:rPr lang="pl-PL" dirty="0" smtClean="0"/>
              <a:t> </a:t>
            </a:r>
            <a:r>
              <a:rPr lang="pl-PL" b="1" dirty="0" smtClean="0"/>
              <a:t>EEM jest rekomendowane/nie jest rekomendowane </a:t>
            </a:r>
            <a:r>
              <a:rPr lang="pl-PL" dirty="0" smtClean="0"/>
              <a:t>z finansowego punktu widzenia. Zaleca się </a:t>
            </a:r>
            <a:r>
              <a:rPr lang="pl-PL" b="1" dirty="0" smtClean="0"/>
              <a:t>wdrożenie tego EEM tak szybko, jak to możliwe/zainwestowanie po zastanowieniu się/rezygnację</a:t>
            </a:r>
            <a:r>
              <a:rPr lang="en-GB" sz="1800" dirty="0" smtClean="0">
                <a:solidFill>
                  <a:srgbClr val="323A3A"/>
                </a:solidFill>
                <a:effectLst/>
                <a:latin typeface="Verdana" panose="020B0604030504040204" pitchFamily="34" charset="0"/>
                <a:ea typeface="Calibri" panose="020F0502020204030204" pitchFamily="34" charset="0"/>
                <a:cs typeface="Open Sans" panose="020B0606030504020204" pitchFamily="34" charset="0"/>
              </a:rPr>
              <a:t>. </a:t>
            </a:r>
            <a:endParaRPr lang="de-AT" dirty="0"/>
          </a:p>
        </p:txBody>
      </p:sp>
      <p:grpSp>
        <p:nvGrpSpPr>
          <p:cNvPr id="10" name="Group 9">
            <a:extLst>
              <a:ext uri="{FF2B5EF4-FFF2-40B4-BE49-F238E27FC236}">
                <a16:creationId xmlns:a16="http://schemas.microsoft.com/office/drawing/2014/main" xmlns="" id="{C4428546-250C-DDC1-4081-D43CD810988E}"/>
              </a:ext>
            </a:extLst>
          </p:cNvPr>
          <p:cNvGrpSpPr/>
          <p:nvPr/>
        </p:nvGrpSpPr>
        <p:grpSpPr>
          <a:xfrm>
            <a:off x="5503321" y="3316379"/>
            <a:ext cx="6420746" cy="979351"/>
            <a:chOff x="5503321" y="3429000"/>
            <a:chExt cx="6420746" cy="979351"/>
          </a:xfrm>
        </p:grpSpPr>
        <p:pic>
          <p:nvPicPr>
            <p:cNvPr id="8" name="Picture 7">
              <a:extLst>
                <a:ext uri="{FF2B5EF4-FFF2-40B4-BE49-F238E27FC236}">
                  <a16:creationId xmlns:a16="http://schemas.microsoft.com/office/drawing/2014/main" xmlns="" id="{00000000-0008-0000-0100-00000C000000}"/>
                </a:ext>
              </a:extLst>
            </p:cNvPr>
            <p:cNvPicPr>
              <a:picLocks noChangeAspect="1"/>
            </p:cNvPicPr>
            <p:nvPr/>
          </p:nvPicPr>
          <p:blipFill>
            <a:blip r:embed="rId2"/>
            <a:stretch>
              <a:fillRect/>
            </a:stretch>
          </p:blipFill>
          <p:spPr>
            <a:xfrm>
              <a:off x="5503321" y="3922508"/>
              <a:ext cx="6420746" cy="485843"/>
            </a:xfrm>
            <a:prstGeom prst="rect">
              <a:avLst/>
            </a:prstGeom>
          </p:spPr>
        </p:pic>
        <p:sp>
          <p:nvSpPr>
            <p:cNvPr id="9" name="Arrow: Down 8">
              <a:extLst>
                <a:ext uri="{FF2B5EF4-FFF2-40B4-BE49-F238E27FC236}">
                  <a16:creationId xmlns:a16="http://schemas.microsoft.com/office/drawing/2014/main" xmlns="" id="{EC8F157D-C61B-3F23-3E85-A32CE00EE041}"/>
                </a:ext>
              </a:extLst>
            </p:cNvPr>
            <p:cNvSpPr/>
            <p:nvPr/>
          </p:nvSpPr>
          <p:spPr>
            <a:xfrm>
              <a:off x="9025834" y="3429000"/>
              <a:ext cx="279531" cy="485843"/>
            </a:xfrm>
            <a:prstGeom prst="downArrow">
              <a:avLst/>
            </a:prstGeom>
            <a:gradFill>
              <a:gsLst>
                <a:gs pos="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91660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08D208-39B9-6C65-EEC3-D4DB11C1038C}"/>
              </a:ext>
            </a:extLst>
          </p:cNvPr>
          <p:cNvSpPr>
            <a:spLocks noGrp="1"/>
          </p:cNvSpPr>
          <p:nvPr>
            <p:ph type="title"/>
          </p:nvPr>
        </p:nvSpPr>
        <p:spPr/>
        <p:txBody>
          <a:bodyPr/>
          <a:lstStyle/>
          <a:p>
            <a:r>
              <a:rPr lang="lv-LV" dirty="0" smtClean="0"/>
              <a:t>EEM</a:t>
            </a:r>
            <a:r>
              <a:rPr lang="pl-PL" dirty="0" smtClean="0"/>
              <a:t>5</a:t>
            </a:r>
            <a:r>
              <a:rPr lang="lv-LV" dirty="0" smtClean="0"/>
              <a:t>: </a:t>
            </a:r>
            <a:endParaRPr lang="de-AT" dirty="0"/>
          </a:p>
        </p:txBody>
      </p:sp>
      <p:sp>
        <p:nvSpPr>
          <p:cNvPr id="3" name="Inhaltsplatzhalter 2">
            <a:extLst>
              <a:ext uri="{FF2B5EF4-FFF2-40B4-BE49-F238E27FC236}">
                <a16:creationId xmlns:a16="http://schemas.microsoft.com/office/drawing/2014/main" xmlns="" id="{A2DACAB3-708C-4BF0-3DEF-C2FA8A2F14EC}"/>
              </a:ext>
            </a:extLst>
          </p:cNvPr>
          <p:cNvSpPr>
            <a:spLocks noGrp="1"/>
          </p:cNvSpPr>
          <p:nvPr>
            <p:ph idx="1"/>
          </p:nvPr>
        </p:nvSpPr>
        <p:spPr>
          <a:xfrm>
            <a:off x="323850" y="922260"/>
            <a:ext cx="5123554" cy="1058940"/>
          </a:xfrm>
        </p:spPr>
        <p:style>
          <a:lnRef idx="2">
            <a:schemeClr val="accent1"/>
          </a:lnRef>
          <a:fillRef idx="1">
            <a:schemeClr val="lt1"/>
          </a:fillRef>
          <a:effectRef idx="0">
            <a:schemeClr val="accent1"/>
          </a:effectRef>
          <a:fontRef idx="minor">
            <a:schemeClr val="dk1"/>
          </a:fontRef>
        </p:style>
        <p:txBody>
          <a:bodyPr/>
          <a:lstStyle/>
          <a:p>
            <a:r>
              <a:rPr lang="pl-PL" dirty="0" smtClean="0"/>
              <a:t>Krótka informacja o EEM</a:t>
            </a:r>
            <a:endParaRPr lang="pl-PL" dirty="0"/>
          </a:p>
        </p:txBody>
      </p:sp>
      <p:graphicFrame>
        <p:nvGraphicFramePr>
          <p:cNvPr id="5" name="Content Placeholder 4">
            <a:extLst>
              <a:ext uri="{FF2B5EF4-FFF2-40B4-BE49-F238E27FC236}">
                <a16:creationId xmlns:a16="http://schemas.microsoft.com/office/drawing/2014/main" xmlns="" id="{B543EC7C-704F-8D2A-F361-878BFD458CFB}"/>
              </a:ext>
            </a:extLst>
          </p:cNvPr>
          <p:cNvGraphicFramePr>
            <a:graphicFrameLocks noGrp="1"/>
          </p:cNvGraphicFramePr>
          <p:nvPr>
            <p:ph idx="13"/>
            <p:extLst>
              <p:ext uri="{D42A27DB-BD31-4B8C-83A1-F6EECF244321}">
                <p14:modId xmlns:p14="http://schemas.microsoft.com/office/powerpoint/2010/main" val="2068888722"/>
              </p:ext>
            </p:extLst>
          </p:nvPr>
        </p:nvGraphicFramePr>
        <p:xfrm>
          <a:off x="328036" y="2109844"/>
          <a:ext cx="5119368" cy="2966720"/>
        </p:xfrm>
        <a:graphic>
          <a:graphicData uri="http://schemas.openxmlformats.org/drawingml/2006/table">
            <a:tbl>
              <a:tblPr firstRow="1" bandRow="1">
                <a:tableStyleId>{5C22544A-7EE6-4342-B048-85BDC9FD1C3A}</a:tableStyleId>
              </a:tblPr>
              <a:tblGrid>
                <a:gridCol w="3161446">
                  <a:extLst>
                    <a:ext uri="{9D8B030D-6E8A-4147-A177-3AD203B41FA5}">
                      <a16:colId xmlns:a16="http://schemas.microsoft.com/office/drawing/2014/main" xmlns="" val="546325861"/>
                    </a:ext>
                  </a:extLst>
                </a:gridCol>
                <a:gridCol w="1957922">
                  <a:extLst>
                    <a:ext uri="{9D8B030D-6E8A-4147-A177-3AD203B41FA5}">
                      <a16:colId xmlns:a16="http://schemas.microsoft.com/office/drawing/2014/main" xmlns="" val="538340862"/>
                    </a:ext>
                  </a:extLst>
                </a:gridCol>
              </a:tblGrid>
              <a:tr h="370840">
                <a:tc gridSpan="2">
                  <a:txBody>
                    <a:bodyPr/>
                    <a:lstStyle/>
                    <a:p>
                      <a:pPr algn="ctr"/>
                      <a:r>
                        <a:rPr lang="pl-PL" noProof="0" dirty="0" smtClean="0"/>
                        <a:t>Główne dane wejściowe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noProof="0" dirty="0" smtClean="0"/>
                        <a:t>CAPEX</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Roczna oszczędność pieniędzy</a:t>
                      </a:r>
                      <a:endParaRPr lang="pl-PL" sz="1600" noProof="0" dirty="0"/>
                    </a:p>
                  </a:txBody>
                  <a:tcPr/>
                </a:tc>
                <a:tc>
                  <a:txBody>
                    <a:bodyPr/>
                    <a:lstStyle/>
                    <a:p>
                      <a:r>
                        <a:rPr lang="pl-PL" sz="1600" kern="1200" noProof="0" dirty="0" smtClean="0">
                          <a:solidFill>
                            <a:schemeClr val="dk1"/>
                          </a:solidFill>
                          <a:effectLst/>
                          <a:latin typeface="+mn-lt"/>
                          <a:ea typeface="+mn-ea"/>
                          <a:cs typeface="+mn-cs"/>
                        </a:rPr>
                        <a:t>PLN/rok</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kern="1200" noProof="0" dirty="0" smtClean="0">
                          <a:solidFill>
                            <a:schemeClr val="dk1"/>
                          </a:solidFill>
                          <a:effectLst/>
                          <a:latin typeface="+mn-lt"/>
                          <a:ea typeface="+mn-ea"/>
                          <a:cs typeface="+mn-cs"/>
                        </a:rPr>
                        <a:t>Roczna oszczędność energii</a:t>
                      </a:r>
                      <a:endParaRPr lang="pl-PL" sz="1600" noProof="0" dirty="0"/>
                    </a:p>
                  </a:txBody>
                  <a:tcPr/>
                </a:tc>
                <a:tc>
                  <a:txBody>
                    <a:bodyPr/>
                    <a:lstStyle/>
                    <a:p>
                      <a:r>
                        <a:rPr lang="pl-PL" sz="1600" kern="1200" noProof="0" dirty="0" smtClean="0">
                          <a:solidFill>
                            <a:schemeClr val="dk1"/>
                          </a:solidFill>
                          <a:effectLst/>
                          <a:latin typeface="+mn-lt"/>
                          <a:ea typeface="+mn-ea"/>
                          <a:cs typeface="+mn-cs"/>
                        </a:rPr>
                        <a:t>MWh/rok</a:t>
                      </a:r>
                      <a:endParaRPr lang="pl-PL" sz="1600" noProof="0" dirty="0"/>
                    </a:p>
                  </a:txBody>
                  <a:tcPr/>
                </a:tc>
                <a:extLst>
                  <a:ext uri="{0D108BD9-81ED-4DB2-BD59-A6C34878D82A}">
                    <a16:rowId xmlns:a16="http://schemas.microsoft.com/office/drawing/2014/main" xmlns="" val="860153671"/>
                  </a:ext>
                </a:extLst>
              </a:tr>
              <a:tr h="370840">
                <a:tc>
                  <a:txBody>
                    <a:bodyPr/>
                    <a:lstStyle/>
                    <a:p>
                      <a:r>
                        <a:rPr lang="pl-PL" sz="1600" noProof="0" dirty="0" smtClean="0"/>
                        <a:t>Kwantyfikowane NEB</a:t>
                      </a:r>
                      <a:endParaRPr lang="pl-PL" sz="1600" noProof="0" dirty="0"/>
                    </a:p>
                  </a:txBody>
                  <a:tcPr/>
                </a:tc>
                <a:tc>
                  <a:txBody>
                    <a:bodyPr/>
                    <a:lstStyle/>
                    <a:p>
                      <a:r>
                        <a:rPr lang="pl-PL" sz="1600" noProof="0" dirty="0" smtClean="0"/>
                        <a:t>Nazwa, PLN</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noProof="0" dirty="0" smtClean="0">
                          <a:solidFill>
                            <a:srgbClr val="FF0000"/>
                          </a:solidFill>
                          <a:highlight>
                            <a:srgbClr val="FFFF00"/>
                          </a:highlight>
                        </a:rPr>
                        <a:t>Niekwantyfikowane NEB</a:t>
                      </a:r>
                      <a:endParaRPr lang="pl-PL" sz="1600" noProof="0" dirty="0">
                        <a:solidFill>
                          <a:srgbClr val="FF0000"/>
                        </a:solidFill>
                        <a:highlight>
                          <a:srgbClr val="FFFF00"/>
                        </a:highlight>
                      </a:endParaRPr>
                    </a:p>
                  </a:txBody>
                  <a:tcPr/>
                </a:tc>
                <a:tc>
                  <a:txBody>
                    <a:bodyPr/>
                    <a:lstStyle/>
                    <a:p>
                      <a:r>
                        <a:rPr lang="pl-PL" sz="1600" noProof="0" dirty="0" smtClean="0">
                          <a:solidFill>
                            <a:srgbClr val="FF0000"/>
                          </a:solidFill>
                          <a:highlight>
                            <a:srgbClr val="FFFF00"/>
                          </a:highlight>
                        </a:rPr>
                        <a:t>Nazwa, PLN</a:t>
                      </a:r>
                      <a:endParaRPr lang="pl-PL" sz="1600" noProof="0" dirty="0">
                        <a:solidFill>
                          <a:srgbClr val="FF0000"/>
                        </a:solidFill>
                        <a:highlight>
                          <a:srgbClr val="FFFF00"/>
                        </a:highlight>
                      </a:endParaRPr>
                    </a:p>
                  </a:txBody>
                  <a:tcPr/>
                </a:tc>
                <a:extLst>
                  <a:ext uri="{0D108BD9-81ED-4DB2-BD59-A6C34878D82A}">
                    <a16:rowId xmlns:a16="http://schemas.microsoft.com/office/drawing/2014/main" xmlns="" val="710513691"/>
                  </a:ext>
                </a:extLst>
              </a:tr>
              <a:tr h="370840">
                <a:tc>
                  <a:txBody>
                    <a:bodyPr/>
                    <a:lstStyle/>
                    <a:p>
                      <a:r>
                        <a:rPr lang="pl-PL" sz="1600" kern="1200" noProof="0" dirty="0" smtClean="0">
                          <a:solidFill>
                            <a:schemeClr val="dk1"/>
                          </a:solidFill>
                          <a:effectLst/>
                          <a:latin typeface="+mn-lt"/>
                          <a:ea typeface="+mn-ea"/>
                          <a:cs typeface="+mn-cs"/>
                        </a:rPr>
                        <a:t>Kwantyfikowane NEE</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Nazwa, 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Trwałość projektu</a:t>
                      </a:r>
                      <a:endParaRPr lang="pl-PL" sz="1600" noProof="0" dirty="0"/>
                    </a:p>
                  </a:txBody>
                  <a:tcPr/>
                </a:tc>
                <a:tc>
                  <a:txBody>
                    <a:bodyPr/>
                    <a:lstStyle/>
                    <a:p>
                      <a:r>
                        <a:rPr lang="pl-PL" sz="1600" noProof="0" dirty="0" smtClean="0"/>
                        <a:t>Lata </a:t>
                      </a:r>
                      <a:endParaRPr lang="pl-PL" sz="1600" noProof="0" dirty="0"/>
                    </a:p>
                  </a:txBody>
                  <a:tcPr/>
                </a:tc>
                <a:extLst>
                  <a:ext uri="{0D108BD9-81ED-4DB2-BD59-A6C34878D82A}">
                    <a16:rowId xmlns:a16="http://schemas.microsoft.com/office/drawing/2014/main" xmlns="" val="2716505528"/>
                  </a:ext>
                </a:extLst>
              </a:tr>
            </a:tbl>
          </a:graphicData>
        </a:graphic>
      </p:graphicFrame>
      <p:graphicFrame>
        <p:nvGraphicFramePr>
          <p:cNvPr id="6" name="Content Placeholder 4">
            <a:extLst>
              <a:ext uri="{FF2B5EF4-FFF2-40B4-BE49-F238E27FC236}">
                <a16:creationId xmlns:a16="http://schemas.microsoft.com/office/drawing/2014/main" xmlns="" id="{15A51371-ECB7-6A41-9F7B-226A0FD81CA4}"/>
              </a:ext>
            </a:extLst>
          </p:cNvPr>
          <p:cNvGraphicFramePr>
            <a:graphicFrameLocks/>
          </p:cNvGraphicFramePr>
          <p:nvPr>
            <p:extLst>
              <p:ext uri="{D42A27DB-BD31-4B8C-83A1-F6EECF244321}">
                <p14:modId xmlns:p14="http://schemas.microsoft.com/office/powerpoint/2010/main" val="2419214182"/>
              </p:ext>
            </p:extLst>
          </p:nvPr>
        </p:nvGraphicFramePr>
        <p:xfrm>
          <a:off x="5916947" y="396161"/>
          <a:ext cx="5683222" cy="2595880"/>
        </p:xfrm>
        <a:graphic>
          <a:graphicData uri="http://schemas.openxmlformats.org/drawingml/2006/table">
            <a:tbl>
              <a:tblPr firstRow="1" bandRow="1">
                <a:tableStyleId>{5C22544A-7EE6-4342-B048-85BDC9FD1C3A}</a:tableStyleId>
              </a:tblPr>
              <a:tblGrid>
                <a:gridCol w="3353177">
                  <a:extLst>
                    <a:ext uri="{9D8B030D-6E8A-4147-A177-3AD203B41FA5}">
                      <a16:colId xmlns:a16="http://schemas.microsoft.com/office/drawing/2014/main" xmlns="" val="546325861"/>
                    </a:ext>
                  </a:extLst>
                </a:gridCol>
                <a:gridCol w="2330045">
                  <a:extLst>
                    <a:ext uri="{9D8B030D-6E8A-4147-A177-3AD203B41FA5}">
                      <a16:colId xmlns:a16="http://schemas.microsoft.com/office/drawing/2014/main" xmlns="" val="538340862"/>
                    </a:ext>
                  </a:extLst>
                </a:gridCol>
              </a:tblGrid>
              <a:tr h="370840">
                <a:tc gridSpan="2">
                  <a:txBody>
                    <a:bodyPr/>
                    <a:lstStyle/>
                    <a:p>
                      <a:pPr algn="ctr"/>
                      <a:r>
                        <a:rPr lang="pl-PL" noProof="0" dirty="0" smtClean="0"/>
                        <a:t>Wskaźniki finansowe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kern="1200" noProof="0" dirty="0" smtClean="0">
                          <a:solidFill>
                            <a:schemeClr val="dk1"/>
                          </a:solidFill>
                          <a:effectLst/>
                          <a:latin typeface="+mn-lt"/>
                          <a:ea typeface="+mn-ea"/>
                          <a:cs typeface="+mn-cs"/>
                        </a:rPr>
                        <a:t>NPV (bez NEB i z nimi)</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IRR, % (bez NEB i z nimi)</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noProof="0" dirty="0" smtClean="0"/>
                        <a:t>Lata do osiągnięcia NPV</a:t>
                      </a:r>
                      <a:endParaRPr lang="pl-PL" sz="1600" noProof="0" dirty="0"/>
                    </a:p>
                  </a:txBody>
                  <a:tcPr/>
                </a:tc>
                <a:tc>
                  <a:txBody>
                    <a:bodyPr/>
                    <a:lstStyle/>
                    <a:p>
                      <a:r>
                        <a:rPr lang="pl-PL" sz="1600" noProof="0" dirty="0" smtClean="0"/>
                        <a:t>Lata</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kern="1200" noProof="0" dirty="0" smtClean="0">
                          <a:solidFill>
                            <a:schemeClr val="dk1"/>
                          </a:solidFill>
                          <a:effectLst/>
                          <a:latin typeface="+mn-lt"/>
                          <a:ea typeface="+mn-ea"/>
                          <a:cs typeface="+mn-cs"/>
                        </a:rPr>
                        <a:t>Najlepszy przypadek, NPV</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Najgorszy przypadek, NPV</a:t>
                      </a:r>
                      <a:endParaRPr lang="pl-PL" sz="1600" noProof="0" dirty="0"/>
                    </a:p>
                  </a:txBody>
                  <a:tcPr/>
                </a:tc>
                <a:tc>
                  <a:txBody>
                    <a:bodyPr/>
                    <a:lstStyle/>
                    <a:p>
                      <a:r>
                        <a:rPr lang="pl-PL" sz="1600" noProof="0" dirty="0" smtClean="0"/>
                        <a:t>PLN</a:t>
                      </a:r>
                      <a:endParaRPr lang="pl-PL" sz="1600" noProof="0" dirty="0"/>
                    </a:p>
                  </a:txBody>
                  <a:tcPr/>
                </a:tc>
                <a:extLst>
                  <a:ext uri="{0D108BD9-81ED-4DB2-BD59-A6C34878D82A}">
                    <a16:rowId xmlns:a16="http://schemas.microsoft.com/office/drawing/2014/main" xmlns="" val="2716505528"/>
                  </a:ext>
                </a:extLst>
              </a:tr>
              <a:tr h="370840">
                <a:tc>
                  <a:txBody>
                    <a:bodyPr/>
                    <a:lstStyle/>
                    <a:p>
                      <a:r>
                        <a:rPr lang="pl-PL" sz="1600" noProof="0" dirty="0" smtClean="0"/>
                        <a:t>Wskaźnik korzyści</a:t>
                      </a:r>
                      <a:endParaRPr lang="pl-PL" sz="1600" noProof="0" dirty="0"/>
                    </a:p>
                  </a:txBody>
                  <a:tcPr/>
                </a:tc>
                <a:tc>
                  <a:txBody>
                    <a:bodyPr/>
                    <a:lstStyle/>
                    <a:p>
                      <a:r>
                        <a:rPr lang="pl-PL" sz="1600" noProof="0" dirty="0" smtClean="0"/>
                        <a:t>Wartość </a:t>
                      </a:r>
                      <a:endParaRPr lang="pl-PL" sz="1600" noProof="0" dirty="0"/>
                    </a:p>
                  </a:txBody>
                  <a:tcPr/>
                </a:tc>
                <a:extLst>
                  <a:ext uri="{0D108BD9-81ED-4DB2-BD59-A6C34878D82A}">
                    <a16:rowId xmlns:a16="http://schemas.microsoft.com/office/drawing/2014/main" xmlns="" val="1244247925"/>
                  </a:ext>
                </a:extLst>
              </a:tr>
            </a:tbl>
          </a:graphicData>
        </a:graphic>
      </p:graphicFrame>
      <p:sp>
        <p:nvSpPr>
          <p:cNvPr id="7" name="Inhaltsplatzhalter 2">
            <a:extLst>
              <a:ext uri="{FF2B5EF4-FFF2-40B4-BE49-F238E27FC236}">
                <a16:creationId xmlns:a16="http://schemas.microsoft.com/office/drawing/2014/main" xmlns="" id="{81556622-9804-D140-5E46-0559D14AA3B5}"/>
              </a:ext>
            </a:extLst>
          </p:cNvPr>
          <p:cNvSpPr txBox="1">
            <a:spLocks/>
          </p:cNvSpPr>
          <p:nvPr/>
        </p:nvSpPr>
        <p:spPr>
          <a:xfrm>
            <a:off x="1660849" y="5400902"/>
            <a:ext cx="10207301" cy="13178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smtClean="0"/>
              <a:t>Zalecenie: Opierając się na obecnych założeniach, </a:t>
            </a:r>
            <a:r>
              <a:rPr lang="pl-PL" b="1" dirty="0" smtClean="0"/>
              <a:t>wdrożenie</a:t>
            </a:r>
            <a:r>
              <a:rPr lang="pl-PL" dirty="0" smtClean="0"/>
              <a:t> </a:t>
            </a:r>
            <a:r>
              <a:rPr lang="pl-PL" b="1" dirty="0" smtClean="0"/>
              <a:t>EEM jest rekomendowane/nie jest rekomendowane </a:t>
            </a:r>
            <a:r>
              <a:rPr lang="pl-PL" dirty="0" smtClean="0"/>
              <a:t>z finansowego punktu widzenia. Zaleca się </a:t>
            </a:r>
            <a:r>
              <a:rPr lang="pl-PL" b="1" dirty="0" smtClean="0"/>
              <a:t>wdrożenie tego EEM tak szybko, jak to możliwe/zainwestowanie po zastanowieniu się/rezygnację</a:t>
            </a:r>
            <a:r>
              <a:rPr lang="en-GB" sz="1800" dirty="0" smtClean="0">
                <a:solidFill>
                  <a:srgbClr val="323A3A"/>
                </a:solidFill>
                <a:effectLst/>
                <a:latin typeface="Verdana" panose="020B0604030504040204" pitchFamily="34" charset="0"/>
                <a:ea typeface="Calibri" panose="020F0502020204030204" pitchFamily="34" charset="0"/>
                <a:cs typeface="Open Sans" panose="020B0606030504020204" pitchFamily="34" charset="0"/>
              </a:rPr>
              <a:t>. </a:t>
            </a:r>
            <a:endParaRPr lang="de-AT" dirty="0"/>
          </a:p>
        </p:txBody>
      </p:sp>
      <p:grpSp>
        <p:nvGrpSpPr>
          <p:cNvPr id="10" name="Group 9">
            <a:extLst>
              <a:ext uri="{FF2B5EF4-FFF2-40B4-BE49-F238E27FC236}">
                <a16:creationId xmlns:a16="http://schemas.microsoft.com/office/drawing/2014/main" xmlns="" id="{C4428546-250C-DDC1-4081-D43CD810988E}"/>
              </a:ext>
            </a:extLst>
          </p:cNvPr>
          <p:cNvGrpSpPr/>
          <p:nvPr/>
        </p:nvGrpSpPr>
        <p:grpSpPr>
          <a:xfrm>
            <a:off x="5503321" y="3316379"/>
            <a:ext cx="6420746" cy="979351"/>
            <a:chOff x="5503321" y="3429000"/>
            <a:chExt cx="6420746" cy="979351"/>
          </a:xfrm>
        </p:grpSpPr>
        <p:pic>
          <p:nvPicPr>
            <p:cNvPr id="8" name="Picture 7">
              <a:extLst>
                <a:ext uri="{FF2B5EF4-FFF2-40B4-BE49-F238E27FC236}">
                  <a16:creationId xmlns:a16="http://schemas.microsoft.com/office/drawing/2014/main" xmlns="" id="{00000000-0008-0000-0100-00000C000000}"/>
                </a:ext>
              </a:extLst>
            </p:cNvPr>
            <p:cNvPicPr>
              <a:picLocks noChangeAspect="1"/>
            </p:cNvPicPr>
            <p:nvPr/>
          </p:nvPicPr>
          <p:blipFill>
            <a:blip r:embed="rId2"/>
            <a:stretch>
              <a:fillRect/>
            </a:stretch>
          </p:blipFill>
          <p:spPr>
            <a:xfrm>
              <a:off x="5503321" y="3922508"/>
              <a:ext cx="6420746" cy="485843"/>
            </a:xfrm>
            <a:prstGeom prst="rect">
              <a:avLst/>
            </a:prstGeom>
          </p:spPr>
        </p:pic>
        <p:sp>
          <p:nvSpPr>
            <p:cNvPr id="9" name="Arrow: Down 8">
              <a:extLst>
                <a:ext uri="{FF2B5EF4-FFF2-40B4-BE49-F238E27FC236}">
                  <a16:creationId xmlns:a16="http://schemas.microsoft.com/office/drawing/2014/main" xmlns="" id="{EC8F157D-C61B-3F23-3E85-A32CE00EE041}"/>
                </a:ext>
              </a:extLst>
            </p:cNvPr>
            <p:cNvSpPr/>
            <p:nvPr/>
          </p:nvSpPr>
          <p:spPr>
            <a:xfrm>
              <a:off x="9025834" y="3429000"/>
              <a:ext cx="279531" cy="485843"/>
            </a:xfrm>
            <a:prstGeom prst="downArrow">
              <a:avLst/>
            </a:prstGeom>
            <a:gradFill>
              <a:gsLst>
                <a:gs pos="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144062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08D208-39B9-6C65-EEC3-D4DB11C1038C}"/>
              </a:ext>
            </a:extLst>
          </p:cNvPr>
          <p:cNvSpPr>
            <a:spLocks noGrp="1"/>
          </p:cNvSpPr>
          <p:nvPr>
            <p:ph type="title"/>
          </p:nvPr>
        </p:nvSpPr>
        <p:spPr/>
        <p:txBody>
          <a:bodyPr/>
          <a:lstStyle/>
          <a:p>
            <a:r>
              <a:rPr lang="lv-LV" dirty="0" smtClean="0"/>
              <a:t>EEM</a:t>
            </a:r>
            <a:r>
              <a:rPr lang="pl-PL" dirty="0"/>
              <a:t>6</a:t>
            </a:r>
            <a:r>
              <a:rPr lang="lv-LV" dirty="0" smtClean="0"/>
              <a:t>: </a:t>
            </a:r>
            <a:endParaRPr lang="de-AT" dirty="0"/>
          </a:p>
        </p:txBody>
      </p:sp>
      <p:sp>
        <p:nvSpPr>
          <p:cNvPr id="3" name="Inhaltsplatzhalter 2">
            <a:extLst>
              <a:ext uri="{FF2B5EF4-FFF2-40B4-BE49-F238E27FC236}">
                <a16:creationId xmlns:a16="http://schemas.microsoft.com/office/drawing/2014/main" xmlns="" id="{A2DACAB3-708C-4BF0-3DEF-C2FA8A2F14EC}"/>
              </a:ext>
            </a:extLst>
          </p:cNvPr>
          <p:cNvSpPr>
            <a:spLocks noGrp="1"/>
          </p:cNvSpPr>
          <p:nvPr>
            <p:ph idx="1"/>
          </p:nvPr>
        </p:nvSpPr>
        <p:spPr>
          <a:xfrm>
            <a:off x="323850" y="922260"/>
            <a:ext cx="5123554" cy="1058940"/>
          </a:xfrm>
        </p:spPr>
        <p:style>
          <a:lnRef idx="2">
            <a:schemeClr val="accent1"/>
          </a:lnRef>
          <a:fillRef idx="1">
            <a:schemeClr val="lt1"/>
          </a:fillRef>
          <a:effectRef idx="0">
            <a:schemeClr val="accent1"/>
          </a:effectRef>
          <a:fontRef idx="minor">
            <a:schemeClr val="dk1"/>
          </a:fontRef>
        </p:style>
        <p:txBody>
          <a:bodyPr/>
          <a:lstStyle/>
          <a:p>
            <a:r>
              <a:rPr lang="pl-PL" dirty="0" smtClean="0"/>
              <a:t>Krótka informacja o EEM</a:t>
            </a:r>
            <a:endParaRPr lang="pl-PL" dirty="0"/>
          </a:p>
        </p:txBody>
      </p:sp>
      <p:graphicFrame>
        <p:nvGraphicFramePr>
          <p:cNvPr id="5" name="Content Placeholder 4">
            <a:extLst>
              <a:ext uri="{FF2B5EF4-FFF2-40B4-BE49-F238E27FC236}">
                <a16:creationId xmlns:a16="http://schemas.microsoft.com/office/drawing/2014/main" xmlns="" id="{B543EC7C-704F-8D2A-F361-878BFD458CFB}"/>
              </a:ext>
            </a:extLst>
          </p:cNvPr>
          <p:cNvGraphicFramePr>
            <a:graphicFrameLocks noGrp="1"/>
          </p:cNvGraphicFramePr>
          <p:nvPr>
            <p:ph idx="13"/>
            <p:extLst>
              <p:ext uri="{D42A27DB-BD31-4B8C-83A1-F6EECF244321}">
                <p14:modId xmlns:p14="http://schemas.microsoft.com/office/powerpoint/2010/main" val="2068888722"/>
              </p:ext>
            </p:extLst>
          </p:nvPr>
        </p:nvGraphicFramePr>
        <p:xfrm>
          <a:off x="328036" y="2109844"/>
          <a:ext cx="5119368" cy="2966720"/>
        </p:xfrm>
        <a:graphic>
          <a:graphicData uri="http://schemas.openxmlformats.org/drawingml/2006/table">
            <a:tbl>
              <a:tblPr firstRow="1" bandRow="1">
                <a:tableStyleId>{5C22544A-7EE6-4342-B048-85BDC9FD1C3A}</a:tableStyleId>
              </a:tblPr>
              <a:tblGrid>
                <a:gridCol w="3161446">
                  <a:extLst>
                    <a:ext uri="{9D8B030D-6E8A-4147-A177-3AD203B41FA5}">
                      <a16:colId xmlns:a16="http://schemas.microsoft.com/office/drawing/2014/main" xmlns="" val="546325861"/>
                    </a:ext>
                  </a:extLst>
                </a:gridCol>
                <a:gridCol w="1957922">
                  <a:extLst>
                    <a:ext uri="{9D8B030D-6E8A-4147-A177-3AD203B41FA5}">
                      <a16:colId xmlns:a16="http://schemas.microsoft.com/office/drawing/2014/main" xmlns="" val="538340862"/>
                    </a:ext>
                  </a:extLst>
                </a:gridCol>
              </a:tblGrid>
              <a:tr h="370840">
                <a:tc gridSpan="2">
                  <a:txBody>
                    <a:bodyPr/>
                    <a:lstStyle/>
                    <a:p>
                      <a:pPr algn="ctr"/>
                      <a:r>
                        <a:rPr lang="pl-PL" noProof="0" dirty="0" smtClean="0"/>
                        <a:t>Główne dane wejściowe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noProof="0" dirty="0" smtClean="0"/>
                        <a:t>CAPEX</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Roczna oszczędność pieniędzy</a:t>
                      </a:r>
                      <a:endParaRPr lang="pl-PL" sz="1600" noProof="0" dirty="0"/>
                    </a:p>
                  </a:txBody>
                  <a:tcPr/>
                </a:tc>
                <a:tc>
                  <a:txBody>
                    <a:bodyPr/>
                    <a:lstStyle/>
                    <a:p>
                      <a:r>
                        <a:rPr lang="pl-PL" sz="1600" kern="1200" noProof="0" dirty="0" smtClean="0">
                          <a:solidFill>
                            <a:schemeClr val="dk1"/>
                          </a:solidFill>
                          <a:effectLst/>
                          <a:latin typeface="+mn-lt"/>
                          <a:ea typeface="+mn-ea"/>
                          <a:cs typeface="+mn-cs"/>
                        </a:rPr>
                        <a:t>PLN/rok</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kern="1200" noProof="0" dirty="0" smtClean="0">
                          <a:solidFill>
                            <a:schemeClr val="dk1"/>
                          </a:solidFill>
                          <a:effectLst/>
                          <a:latin typeface="+mn-lt"/>
                          <a:ea typeface="+mn-ea"/>
                          <a:cs typeface="+mn-cs"/>
                        </a:rPr>
                        <a:t>Roczna oszczędność energii</a:t>
                      </a:r>
                      <a:endParaRPr lang="pl-PL" sz="1600" noProof="0" dirty="0"/>
                    </a:p>
                  </a:txBody>
                  <a:tcPr/>
                </a:tc>
                <a:tc>
                  <a:txBody>
                    <a:bodyPr/>
                    <a:lstStyle/>
                    <a:p>
                      <a:r>
                        <a:rPr lang="pl-PL" sz="1600" kern="1200" noProof="0" dirty="0" smtClean="0">
                          <a:solidFill>
                            <a:schemeClr val="dk1"/>
                          </a:solidFill>
                          <a:effectLst/>
                          <a:latin typeface="+mn-lt"/>
                          <a:ea typeface="+mn-ea"/>
                          <a:cs typeface="+mn-cs"/>
                        </a:rPr>
                        <a:t>MWh/rok</a:t>
                      </a:r>
                      <a:endParaRPr lang="pl-PL" sz="1600" noProof="0" dirty="0"/>
                    </a:p>
                  </a:txBody>
                  <a:tcPr/>
                </a:tc>
                <a:extLst>
                  <a:ext uri="{0D108BD9-81ED-4DB2-BD59-A6C34878D82A}">
                    <a16:rowId xmlns:a16="http://schemas.microsoft.com/office/drawing/2014/main" xmlns="" val="860153671"/>
                  </a:ext>
                </a:extLst>
              </a:tr>
              <a:tr h="370840">
                <a:tc>
                  <a:txBody>
                    <a:bodyPr/>
                    <a:lstStyle/>
                    <a:p>
                      <a:r>
                        <a:rPr lang="pl-PL" sz="1600" noProof="0" dirty="0" smtClean="0"/>
                        <a:t>Kwantyfikowane NEB</a:t>
                      </a:r>
                      <a:endParaRPr lang="pl-PL" sz="1600" noProof="0" dirty="0"/>
                    </a:p>
                  </a:txBody>
                  <a:tcPr/>
                </a:tc>
                <a:tc>
                  <a:txBody>
                    <a:bodyPr/>
                    <a:lstStyle/>
                    <a:p>
                      <a:r>
                        <a:rPr lang="pl-PL" sz="1600" noProof="0" dirty="0" smtClean="0"/>
                        <a:t>Nazwa, PLN</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noProof="0" dirty="0" smtClean="0">
                          <a:solidFill>
                            <a:srgbClr val="FF0000"/>
                          </a:solidFill>
                          <a:highlight>
                            <a:srgbClr val="FFFF00"/>
                          </a:highlight>
                        </a:rPr>
                        <a:t>Niekwantyfikowane NEB</a:t>
                      </a:r>
                      <a:endParaRPr lang="pl-PL" sz="1600" noProof="0" dirty="0">
                        <a:solidFill>
                          <a:srgbClr val="FF0000"/>
                        </a:solidFill>
                        <a:highlight>
                          <a:srgbClr val="FFFF00"/>
                        </a:highlight>
                      </a:endParaRPr>
                    </a:p>
                  </a:txBody>
                  <a:tcPr/>
                </a:tc>
                <a:tc>
                  <a:txBody>
                    <a:bodyPr/>
                    <a:lstStyle/>
                    <a:p>
                      <a:r>
                        <a:rPr lang="pl-PL" sz="1600" noProof="0" dirty="0" smtClean="0">
                          <a:solidFill>
                            <a:srgbClr val="FF0000"/>
                          </a:solidFill>
                          <a:highlight>
                            <a:srgbClr val="FFFF00"/>
                          </a:highlight>
                        </a:rPr>
                        <a:t>Nazwa, PLN</a:t>
                      </a:r>
                      <a:endParaRPr lang="pl-PL" sz="1600" noProof="0" dirty="0">
                        <a:solidFill>
                          <a:srgbClr val="FF0000"/>
                        </a:solidFill>
                        <a:highlight>
                          <a:srgbClr val="FFFF00"/>
                        </a:highlight>
                      </a:endParaRPr>
                    </a:p>
                  </a:txBody>
                  <a:tcPr/>
                </a:tc>
                <a:extLst>
                  <a:ext uri="{0D108BD9-81ED-4DB2-BD59-A6C34878D82A}">
                    <a16:rowId xmlns:a16="http://schemas.microsoft.com/office/drawing/2014/main" xmlns="" val="710513691"/>
                  </a:ext>
                </a:extLst>
              </a:tr>
              <a:tr h="370840">
                <a:tc>
                  <a:txBody>
                    <a:bodyPr/>
                    <a:lstStyle/>
                    <a:p>
                      <a:r>
                        <a:rPr lang="pl-PL" sz="1600" kern="1200" noProof="0" dirty="0" smtClean="0">
                          <a:solidFill>
                            <a:schemeClr val="dk1"/>
                          </a:solidFill>
                          <a:effectLst/>
                          <a:latin typeface="+mn-lt"/>
                          <a:ea typeface="+mn-ea"/>
                          <a:cs typeface="+mn-cs"/>
                        </a:rPr>
                        <a:t>Kwantyfikowane NEE</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Nazwa, 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Trwałość projektu</a:t>
                      </a:r>
                      <a:endParaRPr lang="pl-PL" sz="1600" noProof="0" dirty="0"/>
                    </a:p>
                  </a:txBody>
                  <a:tcPr/>
                </a:tc>
                <a:tc>
                  <a:txBody>
                    <a:bodyPr/>
                    <a:lstStyle/>
                    <a:p>
                      <a:r>
                        <a:rPr lang="pl-PL" sz="1600" noProof="0" dirty="0" smtClean="0"/>
                        <a:t>Lata </a:t>
                      </a:r>
                      <a:endParaRPr lang="pl-PL" sz="1600" noProof="0" dirty="0"/>
                    </a:p>
                  </a:txBody>
                  <a:tcPr/>
                </a:tc>
                <a:extLst>
                  <a:ext uri="{0D108BD9-81ED-4DB2-BD59-A6C34878D82A}">
                    <a16:rowId xmlns:a16="http://schemas.microsoft.com/office/drawing/2014/main" xmlns="" val="2716505528"/>
                  </a:ext>
                </a:extLst>
              </a:tr>
            </a:tbl>
          </a:graphicData>
        </a:graphic>
      </p:graphicFrame>
      <p:graphicFrame>
        <p:nvGraphicFramePr>
          <p:cNvPr id="6" name="Content Placeholder 4">
            <a:extLst>
              <a:ext uri="{FF2B5EF4-FFF2-40B4-BE49-F238E27FC236}">
                <a16:creationId xmlns:a16="http://schemas.microsoft.com/office/drawing/2014/main" xmlns="" id="{15A51371-ECB7-6A41-9F7B-226A0FD81CA4}"/>
              </a:ext>
            </a:extLst>
          </p:cNvPr>
          <p:cNvGraphicFramePr>
            <a:graphicFrameLocks/>
          </p:cNvGraphicFramePr>
          <p:nvPr>
            <p:extLst>
              <p:ext uri="{D42A27DB-BD31-4B8C-83A1-F6EECF244321}">
                <p14:modId xmlns:p14="http://schemas.microsoft.com/office/powerpoint/2010/main" val="2419214182"/>
              </p:ext>
            </p:extLst>
          </p:nvPr>
        </p:nvGraphicFramePr>
        <p:xfrm>
          <a:off x="5916947" y="396161"/>
          <a:ext cx="5683222" cy="2595880"/>
        </p:xfrm>
        <a:graphic>
          <a:graphicData uri="http://schemas.openxmlformats.org/drawingml/2006/table">
            <a:tbl>
              <a:tblPr firstRow="1" bandRow="1">
                <a:tableStyleId>{5C22544A-7EE6-4342-B048-85BDC9FD1C3A}</a:tableStyleId>
              </a:tblPr>
              <a:tblGrid>
                <a:gridCol w="3353177">
                  <a:extLst>
                    <a:ext uri="{9D8B030D-6E8A-4147-A177-3AD203B41FA5}">
                      <a16:colId xmlns:a16="http://schemas.microsoft.com/office/drawing/2014/main" xmlns="" val="546325861"/>
                    </a:ext>
                  </a:extLst>
                </a:gridCol>
                <a:gridCol w="2330045">
                  <a:extLst>
                    <a:ext uri="{9D8B030D-6E8A-4147-A177-3AD203B41FA5}">
                      <a16:colId xmlns:a16="http://schemas.microsoft.com/office/drawing/2014/main" xmlns="" val="538340862"/>
                    </a:ext>
                  </a:extLst>
                </a:gridCol>
              </a:tblGrid>
              <a:tr h="370840">
                <a:tc gridSpan="2">
                  <a:txBody>
                    <a:bodyPr/>
                    <a:lstStyle/>
                    <a:p>
                      <a:pPr algn="ctr"/>
                      <a:r>
                        <a:rPr lang="pl-PL" noProof="0" dirty="0" smtClean="0"/>
                        <a:t>Wskaźniki finansowe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kern="1200" noProof="0" dirty="0" smtClean="0">
                          <a:solidFill>
                            <a:schemeClr val="dk1"/>
                          </a:solidFill>
                          <a:effectLst/>
                          <a:latin typeface="+mn-lt"/>
                          <a:ea typeface="+mn-ea"/>
                          <a:cs typeface="+mn-cs"/>
                        </a:rPr>
                        <a:t>NPV (bez NEB i z nimi)</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IRR, % (bez NEB i z nimi)</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noProof="0" dirty="0" smtClean="0"/>
                        <a:t>Lata do osiągnięcia NPV</a:t>
                      </a:r>
                      <a:endParaRPr lang="pl-PL" sz="1600" noProof="0" dirty="0"/>
                    </a:p>
                  </a:txBody>
                  <a:tcPr/>
                </a:tc>
                <a:tc>
                  <a:txBody>
                    <a:bodyPr/>
                    <a:lstStyle/>
                    <a:p>
                      <a:r>
                        <a:rPr lang="pl-PL" sz="1600" noProof="0" dirty="0" smtClean="0"/>
                        <a:t>Lata</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kern="1200" noProof="0" dirty="0" smtClean="0">
                          <a:solidFill>
                            <a:schemeClr val="dk1"/>
                          </a:solidFill>
                          <a:effectLst/>
                          <a:latin typeface="+mn-lt"/>
                          <a:ea typeface="+mn-ea"/>
                          <a:cs typeface="+mn-cs"/>
                        </a:rPr>
                        <a:t>Najlepszy przypadek, NPV</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Najgorszy przypadek, NPV</a:t>
                      </a:r>
                      <a:endParaRPr lang="pl-PL" sz="1600" noProof="0" dirty="0"/>
                    </a:p>
                  </a:txBody>
                  <a:tcPr/>
                </a:tc>
                <a:tc>
                  <a:txBody>
                    <a:bodyPr/>
                    <a:lstStyle/>
                    <a:p>
                      <a:r>
                        <a:rPr lang="pl-PL" sz="1600" noProof="0" dirty="0" smtClean="0"/>
                        <a:t>PLN</a:t>
                      </a:r>
                      <a:endParaRPr lang="pl-PL" sz="1600" noProof="0" dirty="0"/>
                    </a:p>
                  </a:txBody>
                  <a:tcPr/>
                </a:tc>
                <a:extLst>
                  <a:ext uri="{0D108BD9-81ED-4DB2-BD59-A6C34878D82A}">
                    <a16:rowId xmlns:a16="http://schemas.microsoft.com/office/drawing/2014/main" xmlns="" val="2716505528"/>
                  </a:ext>
                </a:extLst>
              </a:tr>
              <a:tr h="370840">
                <a:tc>
                  <a:txBody>
                    <a:bodyPr/>
                    <a:lstStyle/>
                    <a:p>
                      <a:r>
                        <a:rPr lang="pl-PL" sz="1600" noProof="0" dirty="0" smtClean="0"/>
                        <a:t>Wskaźnik korzyści</a:t>
                      </a:r>
                      <a:endParaRPr lang="pl-PL" sz="1600" noProof="0" dirty="0"/>
                    </a:p>
                  </a:txBody>
                  <a:tcPr/>
                </a:tc>
                <a:tc>
                  <a:txBody>
                    <a:bodyPr/>
                    <a:lstStyle/>
                    <a:p>
                      <a:r>
                        <a:rPr lang="pl-PL" sz="1600" noProof="0" dirty="0" smtClean="0"/>
                        <a:t>Wartość </a:t>
                      </a:r>
                      <a:endParaRPr lang="pl-PL" sz="1600" noProof="0" dirty="0"/>
                    </a:p>
                  </a:txBody>
                  <a:tcPr/>
                </a:tc>
                <a:extLst>
                  <a:ext uri="{0D108BD9-81ED-4DB2-BD59-A6C34878D82A}">
                    <a16:rowId xmlns:a16="http://schemas.microsoft.com/office/drawing/2014/main" xmlns="" val="1244247925"/>
                  </a:ext>
                </a:extLst>
              </a:tr>
            </a:tbl>
          </a:graphicData>
        </a:graphic>
      </p:graphicFrame>
      <p:sp>
        <p:nvSpPr>
          <p:cNvPr id="7" name="Inhaltsplatzhalter 2">
            <a:extLst>
              <a:ext uri="{FF2B5EF4-FFF2-40B4-BE49-F238E27FC236}">
                <a16:creationId xmlns:a16="http://schemas.microsoft.com/office/drawing/2014/main" xmlns="" id="{81556622-9804-D140-5E46-0559D14AA3B5}"/>
              </a:ext>
            </a:extLst>
          </p:cNvPr>
          <p:cNvSpPr txBox="1">
            <a:spLocks/>
          </p:cNvSpPr>
          <p:nvPr/>
        </p:nvSpPr>
        <p:spPr>
          <a:xfrm>
            <a:off x="1660849" y="5400902"/>
            <a:ext cx="10207301" cy="13178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smtClean="0"/>
              <a:t>Zalecenie: Opierając się na obecnych założeniach, </a:t>
            </a:r>
            <a:r>
              <a:rPr lang="pl-PL" b="1" dirty="0" smtClean="0"/>
              <a:t>wdrożenie</a:t>
            </a:r>
            <a:r>
              <a:rPr lang="pl-PL" dirty="0" smtClean="0"/>
              <a:t> </a:t>
            </a:r>
            <a:r>
              <a:rPr lang="pl-PL" b="1" dirty="0" smtClean="0"/>
              <a:t>EEM jest rekomendowane/nie jest rekomendowane </a:t>
            </a:r>
            <a:r>
              <a:rPr lang="pl-PL" dirty="0" smtClean="0"/>
              <a:t>z finansowego punktu widzenia. Zaleca się </a:t>
            </a:r>
            <a:r>
              <a:rPr lang="pl-PL" b="1" dirty="0" smtClean="0"/>
              <a:t>wdrożenie tego EEM tak szybko, jak to możliwe/zainwestowanie po zastanowieniu się/rezygnację</a:t>
            </a:r>
            <a:r>
              <a:rPr lang="en-GB" sz="1800" dirty="0" smtClean="0">
                <a:solidFill>
                  <a:srgbClr val="323A3A"/>
                </a:solidFill>
                <a:effectLst/>
                <a:latin typeface="Verdana" panose="020B0604030504040204" pitchFamily="34" charset="0"/>
                <a:ea typeface="Calibri" panose="020F0502020204030204" pitchFamily="34" charset="0"/>
                <a:cs typeface="Open Sans" panose="020B0606030504020204" pitchFamily="34" charset="0"/>
              </a:rPr>
              <a:t>. </a:t>
            </a:r>
            <a:endParaRPr lang="de-AT" dirty="0"/>
          </a:p>
        </p:txBody>
      </p:sp>
      <p:grpSp>
        <p:nvGrpSpPr>
          <p:cNvPr id="10" name="Group 9">
            <a:extLst>
              <a:ext uri="{FF2B5EF4-FFF2-40B4-BE49-F238E27FC236}">
                <a16:creationId xmlns:a16="http://schemas.microsoft.com/office/drawing/2014/main" xmlns="" id="{C4428546-250C-DDC1-4081-D43CD810988E}"/>
              </a:ext>
            </a:extLst>
          </p:cNvPr>
          <p:cNvGrpSpPr/>
          <p:nvPr/>
        </p:nvGrpSpPr>
        <p:grpSpPr>
          <a:xfrm>
            <a:off x="5503321" y="3316379"/>
            <a:ext cx="6420746" cy="979351"/>
            <a:chOff x="5503321" y="3429000"/>
            <a:chExt cx="6420746" cy="979351"/>
          </a:xfrm>
        </p:grpSpPr>
        <p:pic>
          <p:nvPicPr>
            <p:cNvPr id="8" name="Picture 7">
              <a:extLst>
                <a:ext uri="{FF2B5EF4-FFF2-40B4-BE49-F238E27FC236}">
                  <a16:creationId xmlns:a16="http://schemas.microsoft.com/office/drawing/2014/main" xmlns="" id="{00000000-0008-0000-0100-00000C000000}"/>
                </a:ext>
              </a:extLst>
            </p:cNvPr>
            <p:cNvPicPr>
              <a:picLocks noChangeAspect="1"/>
            </p:cNvPicPr>
            <p:nvPr/>
          </p:nvPicPr>
          <p:blipFill>
            <a:blip r:embed="rId2"/>
            <a:stretch>
              <a:fillRect/>
            </a:stretch>
          </p:blipFill>
          <p:spPr>
            <a:xfrm>
              <a:off x="5503321" y="3922508"/>
              <a:ext cx="6420746" cy="485843"/>
            </a:xfrm>
            <a:prstGeom prst="rect">
              <a:avLst/>
            </a:prstGeom>
          </p:spPr>
        </p:pic>
        <p:sp>
          <p:nvSpPr>
            <p:cNvPr id="9" name="Arrow: Down 8">
              <a:extLst>
                <a:ext uri="{FF2B5EF4-FFF2-40B4-BE49-F238E27FC236}">
                  <a16:creationId xmlns:a16="http://schemas.microsoft.com/office/drawing/2014/main" xmlns="" id="{EC8F157D-C61B-3F23-3E85-A32CE00EE041}"/>
                </a:ext>
              </a:extLst>
            </p:cNvPr>
            <p:cNvSpPr/>
            <p:nvPr/>
          </p:nvSpPr>
          <p:spPr>
            <a:xfrm>
              <a:off x="9025834" y="3429000"/>
              <a:ext cx="279531" cy="485843"/>
            </a:xfrm>
            <a:prstGeom prst="downArrow">
              <a:avLst/>
            </a:prstGeom>
            <a:gradFill>
              <a:gsLst>
                <a:gs pos="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275618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08D208-39B9-6C65-EEC3-D4DB11C1038C}"/>
              </a:ext>
            </a:extLst>
          </p:cNvPr>
          <p:cNvSpPr>
            <a:spLocks noGrp="1"/>
          </p:cNvSpPr>
          <p:nvPr>
            <p:ph type="title"/>
          </p:nvPr>
        </p:nvSpPr>
        <p:spPr/>
        <p:txBody>
          <a:bodyPr/>
          <a:lstStyle/>
          <a:p>
            <a:r>
              <a:rPr lang="lv-LV" dirty="0" smtClean="0"/>
              <a:t>EEM</a:t>
            </a:r>
            <a:r>
              <a:rPr lang="pl-PL" dirty="0"/>
              <a:t>7</a:t>
            </a:r>
            <a:r>
              <a:rPr lang="lv-LV" dirty="0" smtClean="0"/>
              <a:t>: </a:t>
            </a:r>
            <a:endParaRPr lang="de-AT" dirty="0"/>
          </a:p>
        </p:txBody>
      </p:sp>
      <p:sp>
        <p:nvSpPr>
          <p:cNvPr id="3" name="Inhaltsplatzhalter 2">
            <a:extLst>
              <a:ext uri="{FF2B5EF4-FFF2-40B4-BE49-F238E27FC236}">
                <a16:creationId xmlns:a16="http://schemas.microsoft.com/office/drawing/2014/main" xmlns="" id="{A2DACAB3-708C-4BF0-3DEF-C2FA8A2F14EC}"/>
              </a:ext>
            </a:extLst>
          </p:cNvPr>
          <p:cNvSpPr>
            <a:spLocks noGrp="1"/>
          </p:cNvSpPr>
          <p:nvPr>
            <p:ph idx="1"/>
          </p:nvPr>
        </p:nvSpPr>
        <p:spPr>
          <a:xfrm>
            <a:off x="323850" y="922260"/>
            <a:ext cx="5123554" cy="1058940"/>
          </a:xfrm>
        </p:spPr>
        <p:style>
          <a:lnRef idx="2">
            <a:schemeClr val="accent1"/>
          </a:lnRef>
          <a:fillRef idx="1">
            <a:schemeClr val="lt1"/>
          </a:fillRef>
          <a:effectRef idx="0">
            <a:schemeClr val="accent1"/>
          </a:effectRef>
          <a:fontRef idx="minor">
            <a:schemeClr val="dk1"/>
          </a:fontRef>
        </p:style>
        <p:txBody>
          <a:bodyPr/>
          <a:lstStyle/>
          <a:p>
            <a:r>
              <a:rPr lang="pl-PL" dirty="0" smtClean="0"/>
              <a:t>Krótka informacja o EEM</a:t>
            </a:r>
            <a:endParaRPr lang="pl-PL" dirty="0"/>
          </a:p>
        </p:txBody>
      </p:sp>
      <p:graphicFrame>
        <p:nvGraphicFramePr>
          <p:cNvPr id="5" name="Content Placeholder 4">
            <a:extLst>
              <a:ext uri="{FF2B5EF4-FFF2-40B4-BE49-F238E27FC236}">
                <a16:creationId xmlns:a16="http://schemas.microsoft.com/office/drawing/2014/main" xmlns="" id="{B543EC7C-704F-8D2A-F361-878BFD458CFB}"/>
              </a:ext>
            </a:extLst>
          </p:cNvPr>
          <p:cNvGraphicFramePr>
            <a:graphicFrameLocks noGrp="1"/>
          </p:cNvGraphicFramePr>
          <p:nvPr>
            <p:ph idx="13"/>
            <p:extLst>
              <p:ext uri="{D42A27DB-BD31-4B8C-83A1-F6EECF244321}">
                <p14:modId xmlns:p14="http://schemas.microsoft.com/office/powerpoint/2010/main" val="2068888722"/>
              </p:ext>
            </p:extLst>
          </p:nvPr>
        </p:nvGraphicFramePr>
        <p:xfrm>
          <a:off x="328036" y="2109844"/>
          <a:ext cx="5119368" cy="2966720"/>
        </p:xfrm>
        <a:graphic>
          <a:graphicData uri="http://schemas.openxmlformats.org/drawingml/2006/table">
            <a:tbl>
              <a:tblPr firstRow="1" bandRow="1">
                <a:tableStyleId>{5C22544A-7EE6-4342-B048-85BDC9FD1C3A}</a:tableStyleId>
              </a:tblPr>
              <a:tblGrid>
                <a:gridCol w="3161446">
                  <a:extLst>
                    <a:ext uri="{9D8B030D-6E8A-4147-A177-3AD203B41FA5}">
                      <a16:colId xmlns:a16="http://schemas.microsoft.com/office/drawing/2014/main" xmlns="" val="546325861"/>
                    </a:ext>
                  </a:extLst>
                </a:gridCol>
                <a:gridCol w="1957922">
                  <a:extLst>
                    <a:ext uri="{9D8B030D-6E8A-4147-A177-3AD203B41FA5}">
                      <a16:colId xmlns:a16="http://schemas.microsoft.com/office/drawing/2014/main" xmlns="" val="538340862"/>
                    </a:ext>
                  </a:extLst>
                </a:gridCol>
              </a:tblGrid>
              <a:tr h="370840">
                <a:tc gridSpan="2">
                  <a:txBody>
                    <a:bodyPr/>
                    <a:lstStyle/>
                    <a:p>
                      <a:pPr algn="ctr"/>
                      <a:r>
                        <a:rPr lang="pl-PL" noProof="0" dirty="0" smtClean="0"/>
                        <a:t>Główne dane wejściowe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noProof="0" dirty="0" smtClean="0"/>
                        <a:t>CAPEX</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Roczna oszczędność pieniędzy</a:t>
                      </a:r>
                      <a:endParaRPr lang="pl-PL" sz="1600" noProof="0" dirty="0"/>
                    </a:p>
                  </a:txBody>
                  <a:tcPr/>
                </a:tc>
                <a:tc>
                  <a:txBody>
                    <a:bodyPr/>
                    <a:lstStyle/>
                    <a:p>
                      <a:r>
                        <a:rPr lang="pl-PL" sz="1600" kern="1200" noProof="0" dirty="0" smtClean="0">
                          <a:solidFill>
                            <a:schemeClr val="dk1"/>
                          </a:solidFill>
                          <a:effectLst/>
                          <a:latin typeface="+mn-lt"/>
                          <a:ea typeface="+mn-ea"/>
                          <a:cs typeface="+mn-cs"/>
                        </a:rPr>
                        <a:t>PLN/rok</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kern="1200" noProof="0" dirty="0" smtClean="0">
                          <a:solidFill>
                            <a:schemeClr val="dk1"/>
                          </a:solidFill>
                          <a:effectLst/>
                          <a:latin typeface="+mn-lt"/>
                          <a:ea typeface="+mn-ea"/>
                          <a:cs typeface="+mn-cs"/>
                        </a:rPr>
                        <a:t>Roczna oszczędność energii</a:t>
                      </a:r>
                      <a:endParaRPr lang="pl-PL" sz="1600" noProof="0" dirty="0"/>
                    </a:p>
                  </a:txBody>
                  <a:tcPr/>
                </a:tc>
                <a:tc>
                  <a:txBody>
                    <a:bodyPr/>
                    <a:lstStyle/>
                    <a:p>
                      <a:r>
                        <a:rPr lang="pl-PL" sz="1600" kern="1200" noProof="0" dirty="0" smtClean="0">
                          <a:solidFill>
                            <a:schemeClr val="dk1"/>
                          </a:solidFill>
                          <a:effectLst/>
                          <a:latin typeface="+mn-lt"/>
                          <a:ea typeface="+mn-ea"/>
                          <a:cs typeface="+mn-cs"/>
                        </a:rPr>
                        <a:t>MWh/rok</a:t>
                      </a:r>
                      <a:endParaRPr lang="pl-PL" sz="1600" noProof="0" dirty="0"/>
                    </a:p>
                  </a:txBody>
                  <a:tcPr/>
                </a:tc>
                <a:extLst>
                  <a:ext uri="{0D108BD9-81ED-4DB2-BD59-A6C34878D82A}">
                    <a16:rowId xmlns:a16="http://schemas.microsoft.com/office/drawing/2014/main" xmlns="" val="860153671"/>
                  </a:ext>
                </a:extLst>
              </a:tr>
              <a:tr h="370840">
                <a:tc>
                  <a:txBody>
                    <a:bodyPr/>
                    <a:lstStyle/>
                    <a:p>
                      <a:r>
                        <a:rPr lang="pl-PL" sz="1600" noProof="0" dirty="0" smtClean="0"/>
                        <a:t>Kwantyfikowane NEB</a:t>
                      </a:r>
                      <a:endParaRPr lang="pl-PL" sz="1600" noProof="0" dirty="0"/>
                    </a:p>
                  </a:txBody>
                  <a:tcPr/>
                </a:tc>
                <a:tc>
                  <a:txBody>
                    <a:bodyPr/>
                    <a:lstStyle/>
                    <a:p>
                      <a:r>
                        <a:rPr lang="pl-PL" sz="1600" noProof="0" dirty="0" smtClean="0"/>
                        <a:t>Nazwa, PLN</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noProof="0" dirty="0" smtClean="0">
                          <a:solidFill>
                            <a:srgbClr val="FF0000"/>
                          </a:solidFill>
                          <a:highlight>
                            <a:srgbClr val="FFFF00"/>
                          </a:highlight>
                        </a:rPr>
                        <a:t>Niekwantyfikowane NEB</a:t>
                      </a:r>
                      <a:endParaRPr lang="pl-PL" sz="1600" noProof="0" dirty="0">
                        <a:solidFill>
                          <a:srgbClr val="FF0000"/>
                        </a:solidFill>
                        <a:highlight>
                          <a:srgbClr val="FFFF00"/>
                        </a:highlight>
                      </a:endParaRPr>
                    </a:p>
                  </a:txBody>
                  <a:tcPr/>
                </a:tc>
                <a:tc>
                  <a:txBody>
                    <a:bodyPr/>
                    <a:lstStyle/>
                    <a:p>
                      <a:r>
                        <a:rPr lang="pl-PL" sz="1600" noProof="0" dirty="0" smtClean="0">
                          <a:solidFill>
                            <a:srgbClr val="FF0000"/>
                          </a:solidFill>
                          <a:highlight>
                            <a:srgbClr val="FFFF00"/>
                          </a:highlight>
                        </a:rPr>
                        <a:t>Nazwa, PLN</a:t>
                      </a:r>
                      <a:endParaRPr lang="pl-PL" sz="1600" noProof="0" dirty="0">
                        <a:solidFill>
                          <a:srgbClr val="FF0000"/>
                        </a:solidFill>
                        <a:highlight>
                          <a:srgbClr val="FFFF00"/>
                        </a:highlight>
                      </a:endParaRPr>
                    </a:p>
                  </a:txBody>
                  <a:tcPr/>
                </a:tc>
                <a:extLst>
                  <a:ext uri="{0D108BD9-81ED-4DB2-BD59-A6C34878D82A}">
                    <a16:rowId xmlns:a16="http://schemas.microsoft.com/office/drawing/2014/main" xmlns="" val="710513691"/>
                  </a:ext>
                </a:extLst>
              </a:tr>
              <a:tr h="370840">
                <a:tc>
                  <a:txBody>
                    <a:bodyPr/>
                    <a:lstStyle/>
                    <a:p>
                      <a:r>
                        <a:rPr lang="pl-PL" sz="1600" kern="1200" noProof="0" dirty="0" smtClean="0">
                          <a:solidFill>
                            <a:schemeClr val="dk1"/>
                          </a:solidFill>
                          <a:effectLst/>
                          <a:latin typeface="+mn-lt"/>
                          <a:ea typeface="+mn-ea"/>
                          <a:cs typeface="+mn-cs"/>
                        </a:rPr>
                        <a:t>Kwantyfikowane NEE</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Nazwa, 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Trwałość projektu</a:t>
                      </a:r>
                      <a:endParaRPr lang="pl-PL" sz="1600" noProof="0" dirty="0"/>
                    </a:p>
                  </a:txBody>
                  <a:tcPr/>
                </a:tc>
                <a:tc>
                  <a:txBody>
                    <a:bodyPr/>
                    <a:lstStyle/>
                    <a:p>
                      <a:r>
                        <a:rPr lang="pl-PL" sz="1600" noProof="0" dirty="0" smtClean="0"/>
                        <a:t>Lata </a:t>
                      </a:r>
                      <a:endParaRPr lang="pl-PL" sz="1600" noProof="0" dirty="0"/>
                    </a:p>
                  </a:txBody>
                  <a:tcPr/>
                </a:tc>
                <a:extLst>
                  <a:ext uri="{0D108BD9-81ED-4DB2-BD59-A6C34878D82A}">
                    <a16:rowId xmlns:a16="http://schemas.microsoft.com/office/drawing/2014/main" xmlns="" val="2716505528"/>
                  </a:ext>
                </a:extLst>
              </a:tr>
            </a:tbl>
          </a:graphicData>
        </a:graphic>
      </p:graphicFrame>
      <p:graphicFrame>
        <p:nvGraphicFramePr>
          <p:cNvPr id="6" name="Content Placeholder 4">
            <a:extLst>
              <a:ext uri="{FF2B5EF4-FFF2-40B4-BE49-F238E27FC236}">
                <a16:creationId xmlns:a16="http://schemas.microsoft.com/office/drawing/2014/main" xmlns="" id="{15A51371-ECB7-6A41-9F7B-226A0FD81CA4}"/>
              </a:ext>
            </a:extLst>
          </p:cNvPr>
          <p:cNvGraphicFramePr>
            <a:graphicFrameLocks/>
          </p:cNvGraphicFramePr>
          <p:nvPr>
            <p:extLst>
              <p:ext uri="{D42A27DB-BD31-4B8C-83A1-F6EECF244321}">
                <p14:modId xmlns:p14="http://schemas.microsoft.com/office/powerpoint/2010/main" val="2419214182"/>
              </p:ext>
            </p:extLst>
          </p:nvPr>
        </p:nvGraphicFramePr>
        <p:xfrm>
          <a:off x="5916947" y="396161"/>
          <a:ext cx="5683222" cy="2595880"/>
        </p:xfrm>
        <a:graphic>
          <a:graphicData uri="http://schemas.openxmlformats.org/drawingml/2006/table">
            <a:tbl>
              <a:tblPr firstRow="1" bandRow="1">
                <a:tableStyleId>{5C22544A-7EE6-4342-B048-85BDC9FD1C3A}</a:tableStyleId>
              </a:tblPr>
              <a:tblGrid>
                <a:gridCol w="3353177">
                  <a:extLst>
                    <a:ext uri="{9D8B030D-6E8A-4147-A177-3AD203B41FA5}">
                      <a16:colId xmlns:a16="http://schemas.microsoft.com/office/drawing/2014/main" xmlns="" val="546325861"/>
                    </a:ext>
                  </a:extLst>
                </a:gridCol>
                <a:gridCol w="2330045">
                  <a:extLst>
                    <a:ext uri="{9D8B030D-6E8A-4147-A177-3AD203B41FA5}">
                      <a16:colId xmlns:a16="http://schemas.microsoft.com/office/drawing/2014/main" xmlns="" val="538340862"/>
                    </a:ext>
                  </a:extLst>
                </a:gridCol>
              </a:tblGrid>
              <a:tr h="370840">
                <a:tc gridSpan="2">
                  <a:txBody>
                    <a:bodyPr/>
                    <a:lstStyle/>
                    <a:p>
                      <a:pPr algn="ctr"/>
                      <a:r>
                        <a:rPr lang="pl-PL" noProof="0" dirty="0" smtClean="0"/>
                        <a:t>Wskaźniki finansowe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kern="1200" noProof="0" dirty="0" smtClean="0">
                          <a:solidFill>
                            <a:schemeClr val="dk1"/>
                          </a:solidFill>
                          <a:effectLst/>
                          <a:latin typeface="+mn-lt"/>
                          <a:ea typeface="+mn-ea"/>
                          <a:cs typeface="+mn-cs"/>
                        </a:rPr>
                        <a:t>NPV (bez NEB i z nimi)</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IRR, % (bez NEB i z nimi)</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noProof="0" dirty="0" smtClean="0"/>
                        <a:t>Lata do osiągnięcia NPV</a:t>
                      </a:r>
                      <a:endParaRPr lang="pl-PL" sz="1600" noProof="0" dirty="0"/>
                    </a:p>
                  </a:txBody>
                  <a:tcPr/>
                </a:tc>
                <a:tc>
                  <a:txBody>
                    <a:bodyPr/>
                    <a:lstStyle/>
                    <a:p>
                      <a:r>
                        <a:rPr lang="pl-PL" sz="1600" noProof="0" dirty="0" smtClean="0"/>
                        <a:t>Lata</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kern="1200" noProof="0" dirty="0" smtClean="0">
                          <a:solidFill>
                            <a:schemeClr val="dk1"/>
                          </a:solidFill>
                          <a:effectLst/>
                          <a:latin typeface="+mn-lt"/>
                          <a:ea typeface="+mn-ea"/>
                          <a:cs typeface="+mn-cs"/>
                        </a:rPr>
                        <a:t>Najlepszy przypadek, NPV</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Najgorszy przypadek, NPV</a:t>
                      </a:r>
                      <a:endParaRPr lang="pl-PL" sz="1600" noProof="0" dirty="0"/>
                    </a:p>
                  </a:txBody>
                  <a:tcPr/>
                </a:tc>
                <a:tc>
                  <a:txBody>
                    <a:bodyPr/>
                    <a:lstStyle/>
                    <a:p>
                      <a:r>
                        <a:rPr lang="pl-PL" sz="1600" noProof="0" dirty="0" smtClean="0"/>
                        <a:t>PLN</a:t>
                      </a:r>
                      <a:endParaRPr lang="pl-PL" sz="1600" noProof="0" dirty="0"/>
                    </a:p>
                  </a:txBody>
                  <a:tcPr/>
                </a:tc>
                <a:extLst>
                  <a:ext uri="{0D108BD9-81ED-4DB2-BD59-A6C34878D82A}">
                    <a16:rowId xmlns:a16="http://schemas.microsoft.com/office/drawing/2014/main" xmlns="" val="2716505528"/>
                  </a:ext>
                </a:extLst>
              </a:tr>
              <a:tr h="370840">
                <a:tc>
                  <a:txBody>
                    <a:bodyPr/>
                    <a:lstStyle/>
                    <a:p>
                      <a:r>
                        <a:rPr lang="pl-PL" sz="1600" noProof="0" dirty="0" smtClean="0"/>
                        <a:t>Wskaźnik korzyści</a:t>
                      </a:r>
                      <a:endParaRPr lang="pl-PL" sz="1600" noProof="0" dirty="0"/>
                    </a:p>
                  </a:txBody>
                  <a:tcPr/>
                </a:tc>
                <a:tc>
                  <a:txBody>
                    <a:bodyPr/>
                    <a:lstStyle/>
                    <a:p>
                      <a:r>
                        <a:rPr lang="pl-PL" sz="1600" noProof="0" dirty="0" smtClean="0"/>
                        <a:t>Wartość </a:t>
                      </a:r>
                      <a:endParaRPr lang="pl-PL" sz="1600" noProof="0" dirty="0"/>
                    </a:p>
                  </a:txBody>
                  <a:tcPr/>
                </a:tc>
                <a:extLst>
                  <a:ext uri="{0D108BD9-81ED-4DB2-BD59-A6C34878D82A}">
                    <a16:rowId xmlns:a16="http://schemas.microsoft.com/office/drawing/2014/main" xmlns="" val="1244247925"/>
                  </a:ext>
                </a:extLst>
              </a:tr>
            </a:tbl>
          </a:graphicData>
        </a:graphic>
      </p:graphicFrame>
      <p:sp>
        <p:nvSpPr>
          <p:cNvPr id="7" name="Inhaltsplatzhalter 2">
            <a:extLst>
              <a:ext uri="{FF2B5EF4-FFF2-40B4-BE49-F238E27FC236}">
                <a16:creationId xmlns:a16="http://schemas.microsoft.com/office/drawing/2014/main" xmlns="" id="{81556622-9804-D140-5E46-0559D14AA3B5}"/>
              </a:ext>
            </a:extLst>
          </p:cNvPr>
          <p:cNvSpPr txBox="1">
            <a:spLocks/>
          </p:cNvSpPr>
          <p:nvPr/>
        </p:nvSpPr>
        <p:spPr>
          <a:xfrm>
            <a:off x="1660849" y="5400902"/>
            <a:ext cx="10207301" cy="13178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smtClean="0"/>
              <a:t>Zalecenie: Opierając się na obecnych założeniach, </a:t>
            </a:r>
            <a:r>
              <a:rPr lang="pl-PL" b="1" dirty="0" smtClean="0"/>
              <a:t>wdrożenie</a:t>
            </a:r>
            <a:r>
              <a:rPr lang="pl-PL" dirty="0" smtClean="0"/>
              <a:t> </a:t>
            </a:r>
            <a:r>
              <a:rPr lang="pl-PL" b="1" dirty="0" smtClean="0"/>
              <a:t>EEM jest rekomendowane/nie jest rekomendowane </a:t>
            </a:r>
            <a:r>
              <a:rPr lang="pl-PL" dirty="0" smtClean="0"/>
              <a:t>z finansowego punktu widzenia. Zaleca się </a:t>
            </a:r>
            <a:r>
              <a:rPr lang="pl-PL" b="1" dirty="0" smtClean="0"/>
              <a:t>wdrożenie tego EEM tak szybko, jak to możliwe/zainwestowanie po zastanowieniu się/rezygnację</a:t>
            </a:r>
            <a:r>
              <a:rPr lang="en-GB" sz="1800" dirty="0" smtClean="0">
                <a:solidFill>
                  <a:srgbClr val="323A3A"/>
                </a:solidFill>
                <a:effectLst/>
                <a:latin typeface="Verdana" panose="020B0604030504040204" pitchFamily="34" charset="0"/>
                <a:ea typeface="Calibri" panose="020F0502020204030204" pitchFamily="34" charset="0"/>
                <a:cs typeface="Open Sans" panose="020B0606030504020204" pitchFamily="34" charset="0"/>
              </a:rPr>
              <a:t>. </a:t>
            </a:r>
            <a:endParaRPr lang="de-AT" dirty="0"/>
          </a:p>
        </p:txBody>
      </p:sp>
      <p:grpSp>
        <p:nvGrpSpPr>
          <p:cNvPr id="10" name="Group 9">
            <a:extLst>
              <a:ext uri="{FF2B5EF4-FFF2-40B4-BE49-F238E27FC236}">
                <a16:creationId xmlns:a16="http://schemas.microsoft.com/office/drawing/2014/main" xmlns="" id="{C4428546-250C-DDC1-4081-D43CD810988E}"/>
              </a:ext>
            </a:extLst>
          </p:cNvPr>
          <p:cNvGrpSpPr/>
          <p:nvPr/>
        </p:nvGrpSpPr>
        <p:grpSpPr>
          <a:xfrm>
            <a:off x="5503321" y="3316379"/>
            <a:ext cx="6420746" cy="979351"/>
            <a:chOff x="5503321" y="3429000"/>
            <a:chExt cx="6420746" cy="979351"/>
          </a:xfrm>
        </p:grpSpPr>
        <p:pic>
          <p:nvPicPr>
            <p:cNvPr id="8" name="Picture 7">
              <a:extLst>
                <a:ext uri="{FF2B5EF4-FFF2-40B4-BE49-F238E27FC236}">
                  <a16:creationId xmlns:a16="http://schemas.microsoft.com/office/drawing/2014/main" xmlns="" id="{00000000-0008-0000-0100-00000C000000}"/>
                </a:ext>
              </a:extLst>
            </p:cNvPr>
            <p:cNvPicPr>
              <a:picLocks noChangeAspect="1"/>
            </p:cNvPicPr>
            <p:nvPr/>
          </p:nvPicPr>
          <p:blipFill>
            <a:blip r:embed="rId2"/>
            <a:stretch>
              <a:fillRect/>
            </a:stretch>
          </p:blipFill>
          <p:spPr>
            <a:xfrm>
              <a:off x="5503321" y="3922508"/>
              <a:ext cx="6420746" cy="485843"/>
            </a:xfrm>
            <a:prstGeom prst="rect">
              <a:avLst/>
            </a:prstGeom>
          </p:spPr>
        </p:pic>
        <p:sp>
          <p:nvSpPr>
            <p:cNvPr id="9" name="Arrow: Down 8">
              <a:extLst>
                <a:ext uri="{FF2B5EF4-FFF2-40B4-BE49-F238E27FC236}">
                  <a16:creationId xmlns:a16="http://schemas.microsoft.com/office/drawing/2014/main" xmlns="" id="{EC8F157D-C61B-3F23-3E85-A32CE00EE041}"/>
                </a:ext>
              </a:extLst>
            </p:cNvPr>
            <p:cNvSpPr/>
            <p:nvPr/>
          </p:nvSpPr>
          <p:spPr>
            <a:xfrm>
              <a:off x="9025834" y="3429000"/>
              <a:ext cx="279531" cy="485843"/>
            </a:xfrm>
            <a:prstGeom prst="downArrow">
              <a:avLst/>
            </a:prstGeom>
            <a:gradFill>
              <a:gsLst>
                <a:gs pos="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318072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08D208-39B9-6C65-EEC3-D4DB11C1038C}"/>
              </a:ext>
            </a:extLst>
          </p:cNvPr>
          <p:cNvSpPr>
            <a:spLocks noGrp="1"/>
          </p:cNvSpPr>
          <p:nvPr>
            <p:ph type="title"/>
          </p:nvPr>
        </p:nvSpPr>
        <p:spPr/>
        <p:txBody>
          <a:bodyPr/>
          <a:lstStyle/>
          <a:p>
            <a:r>
              <a:rPr lang="lv-LV" dirty="0" smtClean="0"/>
              <a:t>EEM</a:t>
            </a:r>
            <a:r>
              <a:rPr lang="pl-PL" dirty="0"/>
              <a:t>8</a:t>
            </a:r>
            <a:r>
              <a:rPr lang="lv-LV" dirty="0" smtClean="0"/>
              <a:t>: </a:t>
            </a:r>
            <a:endParaRPr lang="de-AT" dirty="0"/>
          </a:p>
        </p:txBody>
      </p:sp>
      <p:sp>
        <p:nvSpPr>
          <p:cNvPr id="3" name="Inhaltsplatzhalter 2">
            <a:extLst>
              <a:ext uri="{FF2B5EF4-FFF2-40B4-BE49-F238E27FC236}">
                <a16:creationId xmlns:a16="http://schemas.microsoft.com/office/drawing/2014/main" xmlns="" id="{A2DACAB3-708C-4BF0-3DEF-C2FA8A2F14EC}"/>
              </a:ext>
            </a:extLst>
          </p:cNvPr>
          <p:cNvSpPr>
            <a:spLocks noGrp="1"/>
          </p:cNvSpPr>
          <p:nvPr>
            <p:ph idx="1"/>
          </p:nvPr>
        </p:nvSpPr>
        <p:spPr>
          <a:xfrm>
            <a:off x="323850" y="922260"/>
            <a:ext cx="5123554" cy="1058940"/>
          </a:xfrm>
        </p:spPr>
        <p:style>
          <a:lnRef idx="2">
            <a:schemeClr val="accent1"/>
          </a:lnRef>
          <a:fillRef idx="1">
            <a:schemeClr val="lt1"/>
          </a:fillRef>
          <a:effectRef idx="0">
            <a:schemeClr val="accent1"/>
          </a:effectRef>
          <a:fontRef idx="minor">
            <a:schemeClr val="dk1"/>
          </a:fontRef>
        </p:style>
        <p:txBody>
          <a:bodyPr/>
          <a:lstStyle/>
          <a:p>
            <a:r>
              <a:rPr lang="pl-PL" dirty="0" smtClean="0"/>
              <a:t>Krótka informacja o EEM</a:t>
            </a:r>
            <a:endParaRPr lang="pl-PL" dirty="0"/>
          </a:p>
        </p:txBody>
      </p:sp>
      <p:graphicFrame>
        <p:nvGraphicFramePr>
          <p:cNvPr id="5" name="Content Placeholder 4">
            <a:extLst>
              <a:ext uri="{FF2B5EF4-FFF2-40B4-BE49-F238E27FC236}">
                <a16:creationId xmlns:a16="http://schemas.microsoft.com/office/drawing/2014/main" xmlns="" id="{B543EC7C-704F-8D2A-F361-878BFD458CFB}"/>
              </a:ext>
            </a:extLst>
          </p:cNvPr>
          <p:cNvGraphicFramePr>
            <a:graphicFrameLocks noGrp="1"/>
          </p:cNvGraphicFramePr>
          <p:nvPr>
            <p:ph idx="13"/>
            <p:extLst>
              <p:ext uri="{D42A27DB-BD31-4B8C-83A1-F6EECF244321}">
                <p14:modId xmlns:p14="http://schemas.microsoft.com/office/powerpoint/2010/main" val="2068888722"/>
              </p:ext>
            </p:extLst>
          </p:nvPr>
        </p:nvGraphicFramePr>
        <p:xfrm>
          <a:off x="328036" y="2109844"/>
          <a:ext cx="5119368" cy="2966720"/>
        </p:xfrm>
        <a:graphic>
          <a:graphicData uri="http://schemas.openxmlformats.org/drawingml/2006/table">
            <a:tbl>
              <a:tblPr firstRow="1" bandRow="1">
                <a:tableStyleId>{5C22544A-7EE6-4342-B048-85BDC9FD1C3A}</a:tableStyleId>
              </a:tblPr>
              <a:tblGrid>
                <a:gridCol w="3161446">
                  <a:extLst>
                    <a:ext uri="{9D8B030D-6E8A-4147-A177-3AD203B41FA5}">
                      <a16:colId xmlns:a16="http://schemas.microsoft.com/office/drawing/2014/main" xmlns="" val="546325861"/>
                    </a:ext>
                  </a:extLst>
                </a:gridCol>
                <a:gridCol w="1957922">
                  <a:extLst>
                    <a:ext uri="{9D8B030D-6E8A-4147-A177-3AD203B41FA5}">
                      <a16:colId xmlns:a16="http://schemas.microsoft.com/office/drawing/2014/main" xmlns="" val="538340862"/>
                    </a:ext>
                  </a:extLst>
                </a:gridCol>
              </a:tblGrid>
              <a:tr h="370840">
                <a:tc gridSpan="2">
                  <a:txBody>
                    <a:bodyPr/>
                    <a:lstStyle/>
                    <a:p>
                      <a:pPr algn="ctr"/>
                      <a:r>
                        <a:rPr lang="pl-PL" noProof="0" dirty="0" smtClean="0"/>
                        <a:t>Główne dane wejściowe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noProof="0" dirty="0" smtClean="0"/>
                        <a:t>CAPEX</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Roczna oszczędność pieniędzy</a:t>
                      </a:r>
                      <a:endParaRPr lang="pl-PL" sz="1600" noProof="0" dirty="0"/>
                    </a:p>
                  </a:txBody>
                  <a:tcPr/>
                </a:tc>
                <a:tc>
                  <a:txBody>
                    <a:bodyPr/>
                    <a:lstStyle/>
                    <a:p>
                      <a:r>
                        <a:rPr lang="pl-PL" sz="1600" kern="1200" noProof="0" dirty="0" smtClean="0">
                          <a:solidFill>
                            <a:schemeClr val="dk1"/>
                          </a:solidFill>
                          <a:effectLst/>
                          <a:latin typeface="+mn-lt"/>
                          <a:ea typeface="+mn-ea"/>
                          <a:cs typeface="+mn-cs"/>
                        </a:rPr>
                        <a:t>PLN/rok</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kern="1200" noProof="0" dirty="0" smtClean="0">
                          <a:solidFill>
                            <a:schemeClr val="dk1"/>
                          </a:solidFill>
                          <a:effectLst/>
                          <a:latin typeface="+mn-lt"/>
                          <a:ea typeface="+mn-ea"/>
                          <a:cs typeface="+mn-cs"/>
                        </a:rPr>
                        <a:t>Roczna oszczędność energii</a:t>
                      </a:r>
                      <a:endParaRPr lang="pl-PL" sz="1600" noProof="0" dirty="0"/>
                    </a:p>
                  </a:txBody>
                  <a:tcPr/>
                </a:tc>
                <a:tc>
                  <a:txBody>
                    <a:bodyPr/>
                    <a:lstStyle/>
                    <a:p>
                      <a:r>
                        <a:rPr lang="pl-PL" sz="1600" kern="1200" noProof="0" dirty="0" smtClean="0">
                          <a:solidFill>
                            <a:schemeClr val="dk1"/>
                          </a:solidFill>
                          <a:effectLst/>
                          <a:latin typeface="+mn-lt"/>
                          <a:ea typeface="+mn-ea"/>
                          <a:cs typeface="+mn-cs"/>
                        </a:rPr>
                        <a:t>MWh/rok</a:t>
                      </a:r>
                      <a:endParaRPr lang="pl-PL" sz="1600" noProof="0" dirty="0"/>
                    </a:p>
                  </a:txBody>
                  <a:tcPr/>
                </a:tc>
                <a:extLst>
                  <a:ext uri="{0D108BD9-81ED-4DB2-BD59-A6C34878D82A}">
                    <a16:rowId xmlns:a16="http://schemas.microsoft.com/office/drawing/2014/main" xmlns="" val="860153671"/>
                  </a:ext>
                </a:extLst>
              </a:tr>
              <a:tr h="370840">
                <a:tc>
                  <a:txBody>
                    <a:bodyPr/>
                    <a:lstStyle/>
                    <a:p>
                      <a:r>
                        <a:rPr lang="pl-PL" sz="1600" noProof="0" dirty="0" smtClean="0"/>
                        <a:t>Kwantyfikowane NEB</a:t>
                      </a:r>
                      <a:endParaRPr lang="pl-PL" sz="1600" noProof="0" dirty="0"/>
                    </a:p>
                  </a:txBody>
                  <a:tcPr/>
                </a:tc>
                <a:tc>
                  <a:txBody>
                    <a:bodyPr/>
                    <a:lstStyle/>
                    <a:p>
                      <a:r>
                        <a:rPr lang="pl-PL" sz="1600" noProof="0" dirty="0" smtClean="0"/>
                        <a:t>Nazwa, PLN</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noProof="0" dirty="0" smtClean="0">
                          <a:solidFill>
                            <a:srgbClr val="FF0000"/>
                          </a:solidFill>
                          <a:highlight>
                            <a:srgbClr val="FFFF00"/>
                          </a:highlight>
                        </a:rPr>
                        <a:t>Niekwantyfikowane NEB</a:t>
                      </a:r>
                      <a:endParaRPr lang="pl-PL" sz="1600" noProof="0" dirty="0">
                        <a:solidFill>
                          <a:srgbClr val="FF0000"/>
                        </a:solidFill>
                        <a:highlight>
                          <a:srgbClr val="FFFF00"/>
                        </a:highlight>
                      </a:endParaRPr>
                    </a:p>
                  </a:txBody>
                  <a:tcPr/>
                </a:tc>
                <a:tc>
                  <a:txBody>
                    <a:bodyPr/>
                    <a:lstStyle/>
                    <a:p>
                      <a:r>
                        <a:rPr lang="pl-PL" sz="1600" noProof="0" dirty="0" smtClean="0">
                          <a:solidFill>
                            <a:srgbClr val="FF0000"/>
                          </a:solidFill>
                          <a:highlight>
                            <a:srgbClr val="FFFF00"/>
                          </a:highlight>
                        </a:rPr>
                        <a:t>Nazwa, PLN</a:t>
                      </a:r>
                      <a:endParaRPr lang="pl-PL" sz="1600" noProof="0" dirty="0">
                        <a:solidFill>
                          <a:srgbClr val="FF0000"/>
                        </a:solidFill>
                        <a:highlight>
                          <a:srgbClr val="FFFF00"/>
                        </a:highlight>
                      </a:endParaRPr>
                    </a:p>
                  </a:txBody>
                  <a:tcPr/>
                </a:tc>
                <a:extLst>
                  <a:ext uri="{0D108BD9-81ED-4DB2-BD59-A6C34878D82A}">
                    <a16:rowId xmlns:a16="http://schemas.microsoft.com/office/drawing/2014/main" xmlns="" val="710513691"/>
                  </a:ext>
                </a:extLst>
              </a:tr>
              <a:tr h="370840">
                <a:tc>
                  <a:txBody>
                    <a:bodyPr/>
                    <a:lstStyle/>
                    <a:p>
                      <a:r>
                        <a:rPr lang="pl-PL" sz="1600" kern="1200" noProof="0" dirty="0" smtClean="0">
                          <a:solidFill>
                            <a:schemeClr val="dk1"/>
                          </a:solidFill>
                          <a:effectLst/>
                          <a:latin typeface="+mn-lt"/>
                          <a:ea typeface="+mn-ea"/>
                          <a:cs typeface="+mn-cs"/>
                        </a:rPr>
                        <a:t>Kwantyfikowane NEE</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Nazwa, 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Trwałość projektu</a:t>
                      </a:r>
                      <a:endParaRPr lang="pl-PL" sz="1600" noProof="0" dirty="0"/>
                    </a:p>
                  </a:txBody>
                  <a:tcPr/>
                </a:tc>
                <a:tc>
                  <a:txBody>
                    <a:bodyPr/>
                    <a:lstStyle/>
                    <a:p>
                      <a:r>
                        <a:rPr lang="pl-PL" sz="1600" noProof="0" dirty="0" smtClean="0"/>
                        <a:t>Lata </a:t>
                      </a:r>
                      <a:endParaRPr lang="pl-PL" sz="1600" noProof="0" dirty="0"/>
                    </a:p>
                  </a:txBody>
                  <a:tcPr/>
                </a:tc>
                <a:extLst>
                  <a:ext uri="{0D108BD9-81ED-4DB2-BD59-A6C34878D82A}">
                    <a16:rowId xmlns:a16="http://schemas.microsoft.com/office/drawing/2014/main" xmlns="" val="2716505528"/>
                  </a:ext>
                </a:extLst>
              </a:tr>
            </a:tbl>
          </a:graphicData>
        </a:graphic>
      </p:graphicFrame>
      <p:graphicFrame>
        <p:nvGraphicFramePr>
          <p:cNvPr id="6" name="Content Placeholder 4">
            <a:extLst>
              <a:ext uri="{FF2B5EF4-FFF2-40B4-BE49-F238E27FC236}">
                <a16:creationId xmlns:a16="http://schemas.microsoft.com/office/drawing/2014/main" xmlns="" id="{15A51371-ECB7-6A41-9F7B-226A0FD81CA4}"/>
              </a:ext>
            </a:extLst>
          </p:cNvPr>
          <p:cNvGraphicFramePr>
            <a:graphicFrameLocks/>
          </p:cNvGraphicFramePr>
          <p:nvPr>
            <p:extLst>
              <p:ext uri="{D42A27DB-BD31-4B8C-83A1-F6EECF244321}">
                <p14:modId xmlns:p14="http://schemas.microsoft.com/office/powerpoint/2010/main" val="2419214182"/>
              </p:ext>
            </p:extLst>
          </p:nvPr>
        </p:nvGraphicFramePr>
        <p:xfrm>
          <a:off x="5916947" y="396161"/>
          <a:ext cx="5683222" cy="2595880"/>
        </p:xfrm>
        <a:graphic>
          <a:graphicData uri="http://schemas.openxmlformats.org/drawingml/2006/table">
            <a:tbl>
              <a:tblPr firstRow="1" bandRow="1">
                <a:tableStyleId>{5C22544A-7EE6-4342-B048-85BDC9FD1C3A}</a:tableStyleId>
              </a:tblPr>
              <a:tblGrid>
                <a:gridCol w="3353177">
                  <a:extLst>
                    <a:ext uri="{9D8B030D-6E8A-4147-A177-3AD203B41FA5}">
                      <a16:colId xmlns:a16="http://schemas.microsoft.com/office/drawing/2014/main" xmlns="" val="546325861"/>
                    </a:ext>
                  </a:extLst>
                </a:gridCol>
                <a:gridCol w="2330045">
                  <a:extLst>
                    <a:ext uri="{9D8B030D-6E8A-4147-A177-3AD203B41FA5}">
                      <a16:colId xmlns:a16="http://schemas.microsoft.com/office/drawing/2014/main" xmlns="" val="538340862"/>
                    </a:ext>
                  </a:extLst>
                </a:gridCol>
              </a:tblGrid>
              <a:tr h="370840">
                <a:tc gridSpan="2">
                  <a:txBody>
                    <a:bodyPr/>
                    <a:lstStyle/>
                    <a:p>
                      <a:pPr algn="ctr"/>
                      <a:r>
                        <a:rPr lang="pl-PL" noProof="0" dirty="0" smtClean="0"/>
                        <a:t>Wskaźniki finansowe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kern="1200" noProof="0" dirty="0" smtClean="0">
                          <a:solidFill>
                            <a:schemeClr val="dk1"/>
                          </a:solidFill>
                          <a:effectLst/>
                          <a:latin typeface="+mn-lt"/>
                          <a:ea typeface="+mn-ea"/>
                          <a:cs typeface="+mn-cs"/>
                        </a:rPr>
                        <a:t>NPV (bez NEB i z nimi)</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IRR, % (bez NEB i z nimi)</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noProof="0" dirty="0" smtClean="0"/>
                        <a:t>Lata do osiągnięcia NPV</a:t>
                      </a:r>
                      <a:endParaRPr lang="pl-PL" sz="1600" noProof="0" dirty="0"/>
                    </a:p>
                  </a:txBody>
                  <a:tcPr/>
                </a:tc>
                <a:tc>
                  <a:txBody>
                    <a:bodyPr/>
                    <a:lstStyle/>
                    <a:p>
                      <a:r>
                        <a:rPr lang="pl-PL" sz="1600" noProof="0" dirty="0" smtClean="0"/>
                        <a:t>Lata</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kern="1200" noProof="0" dirty="0" smtClean="0">
                          <a:solidFill>
                            <a:schemeClr val="dk1"/>
                          </a:solidFill>
                          <a:effectLst/>
                          <a:latin typeface="+mn-lt"/>
                          <a:ea typeface="+mn-ea"/>
                          <a:cs typeface="+mn-cs"/>
                        </a:rPr>
                        <a:t>Najlepszy przypadek, NPV</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Najgorszy przypadek, NPV</a:t>
                      </a:r>
                      <a:endParaRPr lang="pl-PL" sz="1600" noProof="0" dirty="0"/>
                    </a:p>
                  </a:txBody>
                  <a:tcPr/>
                </a:tc>
                <a:tc>
                  <a:txBody>
                    <a:bodyPr/>
                    <a:lstStyle/>
                    <a:p>
                      <a:r>
                        <a:rPr lang="pl-PL" sz="1600" noProof="0" dirty="0" smtClean="0"/>
                        <a:t>PLN</a:t>
                      </a:r>
                      <a:endParaRPr lang="pl-PL" sz="1600" noProof="0" dirty="0"/>
                    </a:p>
                  </a:txBody>
                  <a:tcPr/>
                </a:tc>
                <a:extLst>
                  <a:ext uri="{0D108BD9-81ED-4DB2-BD59-A6C34878D82A}">
                    <a16:rowId xmlns:a16="http://schemas.microsoft.com/office/drawing/2014/main" xmlns="" val="2716505528"/>
                  </a:ext>
                </a:extLst>
              </a:tr>
              <a:tr h="370840">
                <a:tc>
                  <a:txBody>
                    <a:bodyPr/>
                    <a:lstStyle/>
                    <a:p>
                      <a:r>
                        <a:rPr lang="pl-PL" sz="1600" noProof="0" dirty="0" smtClean="0"/>
                        <a:t>Wskaźnik korzyści</a:t>
                      </a:r>
                      <a:endParaRPr lang="pl-PL" sz="1600" noProof="0" dirty="0"/>
                    </a:p>
                  </a:txBody>
                  <a:tcPr/>
                </a:tc>
                <a:tc>
                  <a:txBody>
                    <a:bodyPr/>
                    <a:lstStyle/>
                    <a:p>
                      <a:r>
                        <a:rPr lang="pl-PL" sz="1600" noProof="0" dirty="0" smtClean="0"/>
                        <a:t>Wartość </a:t>
                      </a:r>
                      <a:endParaRPr lang="pl-PL" sz="1600" noProof="0" dirty="0"/>
                    </a:p>
                  </a:txBody>
                  <a:tcPr/>
                </a:tc>
                <a:extLst>
                  <a:ext uri="{0D108BD9-81ED-4DB2-BD59-A6C34878D82A}">
                    <a16:rowId xmlns:a16="http://schemas.microsoft.com/office/drawing/2014/main" xmlns="" val="1244247925"/>
                  </a:ext>
                </a:extLst>
              </a:tr>
            </a:tbl>
          </a:graphicData>
        </a:graphic>
      </p:graphicFrame>
      <p:sp>
        <p:nvSpPr>
          <p:cNvPr id="7" name="Inhaltsplatzhalter 2">
            <a:extLst>
              <a:ext uri="{FF2B5EF4-FFF2-40B4-BE49-F238E27FC236}">
                <a16:creationId xmlns:a16="http://schemas.microsoft.com/office/drawing/2014/main" xmlns="" id="{81556622-9804-D140-5E46-0559D14AA3B5}"/>
              </a:ext>
            </a:extLst>
          </p:cNvPr>
          <p:cNvSpPr txBox="1">
            <a:spLocks/>
          </p:cNvSpPr>
          <p:nvPr/>
        </p:nvSpPr>
        <p:spPr>
          <a:xfrm>
            <a:off x="1660849" y="5400902"/>
            <a:ext cx="10207301" cy="13178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smtClean="0"/>
              <a:t>Zalecenie: Opierając się na obecnych założeniach, </a:t>
            </a:r>
            <a:r>
              <a:rPr lang="pl-PL" b="1" dirty="0" smtClean="0"/>
              <a:t>wdrożenie</a:t>
            </a:r>
            <a:r>
              <a:rPr lang="pl-PL" dirty="0" smtClean="0"/>
              <a:t> </a:t>
            </a:r>
            <a:r>
              <a:rPr lang="pl-PL" b="1" dirty="0" smtClean="0"/>
              <a:t>EEM jest rekomendowane/nie jest rekomendowane </a:t>
            </a:r>
            <a:r>
              <a:rPr lang="pl-PL" dirty="0" smtClean="0"/>
              <a:t>z finansowego punktu widzenia. Zaleca się </a:t>
            </a:r>
            <a:r>
              <a:rPr lang="pl-PL" b="1" dirty="0" smtClean="0"/>
              <a:t>wdrożenie tego EEM tak szybko, jak to możliwe/zainwestowanie po zastanowieniu się/rezygnację</a:t>
            </a:r>
            <a:r>
              <a:rPr lang="en-GB" sz="1800" dirty="0" smtClean="0">
                <a:solidFill>
                  <a:srgbClr val="323A3A"/>
                </a:solidFill>
                <a:effectLst/>
                <a:latin typeface="Verdana" panose="020B0604030504040204" pitchFamily="34" charset="0"/>
                <a:ea typeface="Calibri" panose="020F0502020204030204" pitchFamily="34" charset="0"/>
                <a:cs typeface="Open Sans" panose="020B0606030504020204" pitchFamily="34" charset="0"/>
              </a:rPr>
              <a:t>. </a:t>
            </a:r>
            <a:endParaRPr lang="de-AT" dirty="0"/>
          </a:p>
        </p:txBody>
      </p:sp>
      <p:grpSp>
        <p:nvGrpSpPr>
          <p:cNvPr id="10" name="Group 9">
            <a:extLst>
              <a:ext uri="{FF2B5EF4-FFF2-40B4-BE49-F238E27FC236}">
                <a16:creationId xmlns:a16="http://schemas.microsoft.com/office/drawing/2014/main" xmlns="" id="{C4428546-250C-DDC1-4081-D43CD810988E}"/>
              </a:ext>
            </a:extLst>
          </p:cNvPr>
          <p:cNvGrpSpPr/>
          <p:nvPr/>
        </p:nvGrpSpPr>
        <p:grpSpPr>
          <a:xfrm>
            <a:off x="5503321" y="3316379"/>
            <a:ext cx="6420746" cy="979351"/>
            <a:chOff x="5503321" y="3429000"/>
            <a:chExt cx="6420746" cy="979351"/>
          </a:xfrm>
        </p:grpSpPr>
        <p:pic>
          <p:nvPicPr>
            <p:cNvPr id="8" name="Picture 7">
              <a:extLst>
                <a:ext uri="{FF2B5EF4-FFF2-40B4-BE49-F238E27FC236}">
                  <a16:creationId xmlns:a16="http://schemas.microsoft.com/office/drawing/2014/main" xmlns="" id="{00000000-0008-0000-0100-00000C000000}"/>
                </a:ext>
              </a:extLst>
            </p:cNvPr>
            <p:cNvPicPr>
              <a:picLocks noChangeAspect="1"/>
            </p:cNvPicPr>
            <p:nvPr/>
          </p:nvPicPr>
          <p:blipFill>
            <a:blip r:embed="rId2"/>
            <a:stretch>
              <a:fillRect/>
            </a:stretch>
          </p:blipFill>
          <p:spPr>
            <a:xfrm>
              <a:off x="5503321" y="3922508"/>
              <a:ext cx="6420746" cy="485843"/>
            </a:xfrm>
            <a:prstGeom prst="rect">
              <a:avLst/>
            </a:prstGeom>
          </p:spPr>
        </p:pic>
        <p:sp>
          <p:nvSpPr>
            <p:cNvPr id="9" name="Arrow: Down 8">
              <a:extLst>
                <a:ext uri="{FF2B5EF4-FFF2-40B4-BE49-F238E27FC236}">
                  <a16:creationId xmlns:a16="http://schemas.microsoft.com/office/drawing/2014/main" xmlns="" id="{EC8F157D-C61B-3F23-3E85-A32CE00EE041}"/>
                </a:ext>
              </a:extLst>
            </p:cNvPr>
            <p:cNvSpPr/>
            <p:nvPr/>
          </p:nvSpPr>
          <p:spPr>
            <a:xfrm>
              <a:off x="9025834" y="3429000"/>
              <a:ext cx="279531" cy="485843"/>
            </a:xfrm>
            <a:prstGeom prst="downArrow">
              <a:avLst/>
            </a:prstGeom>
            <a:gradFill>
              <a:gsLst>
                <a:gs pos="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141976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08D208-39B9-6C65-EEC3-D4DB11C1038C}"/>
              </a:ext>
            </a:extLst>
          </p:cNvPr>
          <p:cNvSpPr>
            <a:spLocks noGrp="1"/>
          </p:cNvSpPr>
          <p:nvPr>
            <p:ph type="title"/>
          </p:nvPr>
        </p:nvSpPr>
        <p:spPr/>
        <p:txBody>
          <a:bodyPr/>
          <a:lstStyle/>
          <a:p>
            <a:r>
              <a:rPr lang="lv-LV" dirty="0" smtClean="0"/>
              <a:t>EEM</a:t>
            </a:r>
            <a:r>
              <a:rPr lang="pl-PL" dirty="0"/>
              <a:t>9</a:t>
            </a:r>
            <a:r>
              <a:rPr lang="lv-LV" dirty="0" smtClean="0"/>
              <a:t>: </a:t>
            </a:r>
            <a:endParaRPr lang="de-AT" dirty="0"/>
          </a:p>
        </p:txBody>
      </p:sp>
      <p:sp>
        <p:nvSpPr>
          <p:cNvPr id="3" name="Inhaltsplatzhalter 2">
            <a:extLst>
              <a:ext uri="{FF2B5EF4-FFF2-40B4-BE49-F238E27FC236}">
                <a16:creationId xmlns:a16="http://schemas.microsoft.com/office/drawing/2014/main" xmlns="" id="{A2DACAB3-708C-4BF0-3DEF-C2FA8A2F14EC}"/>
              </a:ext>
            </a:extLst>
          </p:cNvPr>
          <p:cNvSpPr>
            <a:spLocks noGrp="1"/>
          </p:cNvSpPr>
          <p:nvPr>
            <p:ph idx="1"/>
          </p:nvPr>
        </p:nvSpPr>
        <p:spPr>
          <a:xfrm>
            <a:off x="323850" y="922260"/>
            <a:ext cx="5123554" cy="1058940"/>
          </a:xfrm>
        </p:spPr>
        <p:style>
          <a:lnRef idx="2">
            <a:schemeClr val="accent1"/>
          </a:lnRef>
          <a:fillRef idx="1">
            <a:schemeClr val="lt1"/>
          </a:fillRef>
          <a:effectRef idx="0">
            <a:schemeClr val="accent1"/>
          </a:effectRef>
          <a:fontRef idx="minor">
            <a:schemeClr val="dk1"/>
          </a:fontRef>
        </p:style>
        <p:txBody>
          <a:bodyPr/>
          <a:lstStyle/>
          <a:p>
            <a:r>
              <a:rPr lang="pl-PL" dirty="0" smtClean="0"/>
              <a:t>Krótka informacja o EEM</a:t>
            </a:r>
            <a:endParaRPr lang="pl-PL" dirty="0"/>
          </a:p>
        </p:txBody>
      </p:sp>
      <p:graphicFrame>
        <p:nvGraphicFramePr>
          <p:cNvPr id="5" name="Content Placeholder 4">
            <a:extLst>
              <a:ext uri="{FF2B5EF4-FFF2-40B4-BE49-F238E27FC236}">
                <a16:creationId xmlns:a16="http://schemas.microsoft.com/office/drawing/2014/main" xmlns="" id="{B543EC7C-704F-8D2A-F361-878BFD458CFB}"/>
              </a:ext>
            </a:extLst>
          </p:cNvPr>
          <p:cNvGraphicFramePr>
            <a:graphicFrameLocks noGrp="1"/>
          </p:cNvGraphicFramePr>
          <p:nvPr>
            <p:ph idx="13"/>
            <p:extLst>
              <p:ext uri="{D42A27DB-BD31-4B8C-83A1-F6EECF244321}">
                <p14:modId xmlns:p14="http://schemas.microsoft.com/office/powerpoint/2010/main" val="2068888722"/>
              </p:ext>
            </p:extLst>
          </p:nvPr>
        </p:nvGraphicFramePr>
        <p:xfrm>
          <a:off x="328036" y="2109844"/>
          <a:ext cx="5119368" cy="2966720"/>
        </p:xfrm>
        <a:graphic>
          <a:graphicData uri="http://schemas.openxmlformats.org/drawingml/2006/table">
            <a:tbl>
              <a:tblPr firstRow="1" bandRow="1">
                <a:tableStyleId>{5C22544A-7EE6-4342-B048-85BDC9FD1C3A}</a:tableStyleId>
              </a:tblPr>
              <a:tblGrid>
                <a:gridCol w="3161446">
                  <a:extLst>
                    <a:ext uri="{9D8B030D-6E8A-4147-A177-3AD203B41FA5}">
                      <a16:colId xmlns:a16="http://schemas.microsoft.com/office/drawing/2014/main" xmlns="" val="546325861"/>
                    </a:ext>
                  </a:extLst>
                </a:gridCol>
                <a:gridCol w="1957922">
                  <a:extLst>
                    <a:ext uri="{9D8B030D-6E8A-4147-A177-3AD203B41FA5}">
                      <a16:colId xmlns:a16="http://schemas.microsoft.com/office/drawing/2014/main" xmlns="" val="538340862"/>
                    </a:ext>
                  </a:extLst>
                </a:gridCol>
              </a:tblGrid>
              <a:tr h="370840">
                <a:tc gridSpan="2">
                  <a:txBody>
                    <a:bodyPr/>
                    <a:lstStyle/>
                    <a:p>
                      <a:pPr algn="ctr"/>
                      <a:r>
                        <a:rPr lang="pl-PL" noProof="0" dirty="0" smtClean="0"/>
                        <a:t>Główne dane wejściowe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noProof="0" dirty="0" smtClean="0"/>
                        <a:t>CAPEX</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Roczna oszczędność pieniędzy</a:t>
                      </a:r>
                      <a:endParaRPr lang="pl-PL" sz="1600" noProof="0" dirty="0"/>
                    </a:p>
                  </a:txBody>
                  <a:tcPr/>
                </a:tc>
                <a:tc>
                  <a:txBody>
                    <a:bodyPr/>
                    <a:lstStyle/>
                    <a:p>
                      <a:r>
                        <a:rPr lang="pl-PL" sz="1600" kern="1200" noProof="0" dirty="0" smtClean="0">
                          <a:solidFill>
                            <a:schemeClr val="dk1"/>
                          </a:solidFill>
                          <a:effectLst/>
                          <a:latin typeface="+mn-lt"/>
                          <a:ea typeface="+mn-ea"/>
                          <a:cs typeface="+mn-cs"/>
                        </a:rPr>
                        <a:t>PLN/rok</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kern="1200" noProof="0" dirty="0" smtClean="0">
                          <a:solidFill>
                            <a:schemeClr val="dk1"/>
                          </a:solidFill>
                          <a:effectLst/>
                          <a:latin typeface="+mn-lt"/>
                          <a:ea typeface="+mn-ea"/>
                          <a:cs typeface="+mn-cs"/>
                        </a:rPr>
                        <a:t>Roczna oszczędność energii</a:t>
                      </a:r>
                      <a:endParaRPr lang="pl-PL" sz="1600" noProof="0" dirty="0"/>
                    </a:p>
                  </a:txBody>
                  <a:tcPr/>
                </a:tc>
                <a:tc>
                  <a:txBody>
                    <a:bodyPr/>
                    <a:lstStyle/>
                    <a:p>
                      <a:r>
                        <a:rPr lang="pl-PL" sz="1600" kern="1200" noProof="0" dirty="0" smtClean="0">
                          <a:solidFill>
                            <a:schemeClr val="dk1"/>
                          </a:solidFill>
                          <a:effectLst/>
                          <a:latin typeface="+mn-lt"/>
                          <a:ea typeface="+mn-ea"/>
                          <a:cs typeface="+mn-cs"/>
                        </a:rPr>
                        <a:t>MWh/rok</a:t>
                      </a:r>
                      <a:endParaRPr lang="pl-PL" sz="1600" noProof="0" dirty="0"/>
                    </a:p>
                  </a:txBody>
                  <a:tcPr/>
                </a:tc>
                <a:extLst>
                  <a:ext uri="{0D108BD9-81ED-4DB2-BD59-A6C34878D82A}">
                    <a16:rowId xmlns:a16="http://schemas.microsoft.com/office/drawing/2014/main" xmlns="" val="860153671"/>
                  </a:ext>
                </a:extLst>
              </a:tr>
              <a:tr h="370840">
                <a:tc>
                  <a:txBody>
                    <a:bodyPr/>
                    <a:lstStyle/>
                    <a:p>
                      <a:r>
                        <a:rPr lang="pl-PL" sz="1600" noProof="0" dirty="0" smtClean="0"/>
                        <a:t>Kwantyfikowane NEB</a:t>
                      </a:r>
                      <a:endParaRPr lang="pl-PL" sz="1600" noProof="0" dirty="0"/>
                    </a:p>
                  </a:txBody>
                  <a:tcPr/>
                </a:tc>
                <a:tc>
                  <a:txBody>
                    <a:bodyPr/>
                    <a:lstStyle/>
                    <a:p>
                      <a:r>
                        <a:rPr lang="pl-PL" sz="1600" noProof="0" dirty="0" smtClean="0"/>
                        <a:t>Nazwa, PLN</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noProof="0" dirty="0" smtClean="0">
                          <a:solidFill>
                            <a:srgbClr val="FF0000"/>
                          </a:solidFill>
                          <a:highlight>
                            <a:srgbClr val="FFFF00"/>
                          </a:highlight>
                        </a:rPr>
                        <a:t>Niekwantyfikowane NEB</a:t>
                      </a:r>
                      <a:endParaRPr lang="pl-PL" sz="1600" noProof="0" dirty="0">
                        <a:solidFill>
                          <a:srgbClr val="FF0000"/>
                        </a:solidFill>
                        <a:highlight>
                          <a:srgbClr val="FFFF00"/>
                        </a:highlight>
                      </a:endParaRPr>
                    </a:p>
                  </a:txBody>
                  <a:tcPr/>
                </a:tc>
                <a:tc>
                  <a:txBody>
                    <a:bodyPr/>
                    <a:lstStyle/>
                    <a:p>
                      <a:r>
                        <a:rPr lang="pl-PL" sz="1600" noProof="0" dirty="0" smtClean="0">
                          <a:solidFill>
                            <a:srgbClr val="FF0000"/>
                          </a:solidFill>
                          <a:highlight>
                            <a:srgbClr val="FFFF00"/>
                          </a:highlight>
                        </a:rPr>
                        <a:t>Nazwa, PLN</a:t>
                      </a:r>
                      <a:endParaRPr lang="pl-PL" sz="1600" noProof="0" dirty="0">
                        <a:solidFill>
                          <a:srgbClr val="FF0000"/>
                        </a:solidFill>
                        <a:highlight>
                          <a:srgbClr val="FFFF00"/>
                        </a:highlight>
                      </a:endParaRPr>
                    </a:p>
                  </a:txBody>
                  <a:tcPr/>
                </a:tc>
                <a:extLst>
                  <a:ext uri="{0D108BD9-81ED-4DB2-BD59-A6C34878D82A}">
                    <a16:rowId xmlns:a16="http://schemas.microsoft.com/office/drawing/2014/main" xmlns="" val="710513691"/>
                  </a:ext>
                </a:extLst>
              </a:tr>
              <a:tr h="370840">
                <a:tc>
                  <a:txBody>
                    <a:bodyPr/>
                    <a:lstStyle/>
                    <a:p>
                      <a:r>
                        <a:rPr lang="pl-PL" sz="1600" kern="1200" noProof="0" dirty="0" smtClean="0">
                          <a:solidFill>
                            <a:schemeClr val="dk1"/>
                          </a:solidFill>
                          <a:effectLst/>
                          <a:latin typeface="+mn-lt"/>
                          <a:ea typeface="+mn-ea"/>
                          <a:cs typeface="+mn-cs"/>
                        </a:rPr>
                        <a:t>Kwantyfikowane NEE</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Nazwa, 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Trwałość projektu</a:t>
                      </a:r>
                      <a:endParaRPr lang="pl-PL" sz="1600" noProof="0" dirty="0"/>
                    </a:p>
                  </a:txBody>
                  <a:tcPr/>
                </a:tc>
                <a:tc>
                  <a:txBody>
                    <a:bodyPr/>
                    <a:lstStyle/>
                    <a:p>
                      <a:r>
                        <a:rPr lang="pl-PL" sz="1600" noProof="0" dirty="0" smtClean="0"/>
                        <a:t>Lata </a:t>
                      </a:r>
                      <a:endParaRPr lang="pl-PL" sz="1600" noProof="0" dirty="0"/>
                    </a:p>
                  </a:txBody>
                  <a:tcPr/>
                </a:tc>
                <a:extLst>
                  <a:ext uri="{0D108BD9-81ED-4DB2-BD59-A6C34878D82A}">
                    <a16:rowId xmlns:a16="http://schemas.microsoft.com/office/drawing/2014/main" xmlns="" val="2716505528"/>
                  </a:ext>
                </a:extLst>
              </a:tr>
            </a:tbl>
          </a:graphicData>
        </a:graphic>
      </p:graphicFrame>
      <p:graphicFrame>
        <p:nvGraphicFramePr>
          <p:cNvPr id="6" name="Content Placeholder 4">
            <a:extLst>
              <a:ext uri="{FF2B5EF4-FFF2-40B4-BE49-F238E27FC236}">
                <a16:creationId xmlns:a16="http://schemas.microsoft.com/office/drawing/2014/main" xmlns="" id="{15A51371-ECB7-6A41-9F7B-226A0FD81CA4}"/>
              </a:ext>
            </a:extLst>
          </p:cNvPr>
          <p:cNvGraphicFramePr>
            <a:graphicFrameLocks/>
          </p:cNvGraphicFramePr>
          <p:nvPr>
            <p:extLst>
              <p:ext uri="{D42A27DB-BD31-4B8C-83A1-F6EECF244321}">
                <p14:modId xmlns:p14="http://schemas.microsoft.com/office/powerpoint/2010/main" val="2419214182"/>
              </p:ext>
            </p:extLst>
          </p:nvPr>
        </p:nvGraphicFramePr>
        <p:xfrm>
          <a:off x="5916947" y="396161"/>
          <a:ext cx="5683222" cy="2595880"/>
        </p:xfrm>
        <a:graphic>
          <a:graphicData uri="http://schemas.openxmlformats.org/drawingml/2006/table">
            <a:tbl>
              <a:tblPr firstRow="1" bandRow="1">
                <a:tableStyleId>{5C22544A-7EE6-4342-B048-85BDC9FD1C3A}</a:tableStyleId>
              </a:tblPr>
              <a:tblGrid>
                <a:gridCol w="3353177">
                  <a:extLst>
                    <a:ext uri="{9D8B030D-6E8A-4147-A177-3AD203B41FA5}">
                      <a16:colId xmlns:a16="http://schemas.microsoft.com/office/drawing/2014/main" xmlns="" val="546325861"/>
                    </a:ext>
                  </a:extLst>
                </a:gridCol>
                <a:gridCol w="2330045">
                  <a:extLst>
                    <a:ext uri="{9D8B030D-6E8A-4147-A177-3AD203B41FA5}">
                      <a16:colId xmlns:a16="http://schemas.microsoft.com/office/drawing/2014/main" xmlns="" val="538340862"/>
                    </a:ext>
                  </a:extLst>
                </a:gridCol>
              </a:tblGrid>
              <a:tr h="370840">
                <a:tc gridSpan="2">
                  <a:txBody>
                    <a:bodyPr/>
                    <a:lstStyle/>
                    <a:p>
                      <a:pPr algn="ctr"/>
                      <a:r>
                        <a:rPr lang="pl-PL" noProof="0" dirty="0" smtClean="0"/>
                        <a:t>Wskaźniki finansowe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kern="1200" noProof="0" dirty="0" smtClean="0">
                          <a:solidFill>
                            <a:schemeClr val="dk1"/>
                          </a:solidFill>
                          <a:effectLst/>
                          <a:latin typeface="+mn-lt"/>
                          <a:ea typeface="+mn-ea"/>
                          <a:cs typeface="+mn-cs"/>
                        </a:rPr>
                        <a:t>NPV (bez NEB i z nimi)</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IRR, % (bez NEB i z nimi)</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noProof="0" dirty="0" smtClean="0"/>
                        <a:t>Lata do osiągnięcia NPV</a:t>
                      </a:r>
                      <a:endParaRPr lang="pl-PL" sz="1600" noProof="0" dirty="0"/>
                    </a:p>
                  </a:txBody>
                  <a:tcPr/>
                </a:tc>
                <a:tc>
                  <a:txBody>
                    <a:bodyPr/>
                    <a:lstStyle/>
                    <a:p>
                      <a:r>
                        <a:rPr lang="pl-PL" sz="1600" noProof="0" dirty="0" smtClean="0"/>
                        <a:t>Lata</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kern="1200" noProof="0" dirty="0" smtClean="0">
                          <a:solidFill>
                            <a:schemeClr val="dk1"/>
                          </a:solidFill>
                          <a:effectLst/>
                          <a:latin typeface="+mn-lt"/>
                          <a:ea typeface="+mn-ea"/>
                          <a:cs typeface="+mn-cs"/>
                        </a:rPr>
                        <a:t>Najlepszy przypadek, NPV</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Najgorszy przypadek, NPV</a:t>
                      </a:r>
                      <a:endParaRPr lang="pl-PL" sz="1600" noProof="0" dirty="0"/>
                    </a:p>
                  </a:txBody>
                  <a:tcPr/>
                </a:tc>
                <a:tc>
                  <a:txBody>
                    <a:bodyPr/>
                    <a:lstStyle/>
                    <a:p>
                      <a:r>
                        <a:rPr lang="pl-PL" sz="1600" noProof="0" dirty="0" smtClean="0"/>
                        <a:t>PLN</a:t>
                      </a:r>
                      <a:endParaRPr lang="pl-PL" sz="1600" noProof="0" dirty="0"/>
                    </a:p>
                  </a:txBody>
                  <a:tcPr/>
                </a:tc>
                <a:extLst>
                  <a:ext uri="{0D108BD9-81ED-4DB2-BD59-A6C34878D82A}">
                    <a16:rowId xmlns:a16="http://schemas.microsoft.com/office/drawing/2014/main" xmlns="" val="2716505528"/>
                  </a:ext>
                </a:extLst>
              </a:tr>
              <a:tr h="370840">
                <a:tc>
                  <a:txBody>
                    <a:bodyPr/>
                    <a:lstStyle/>
                    <a:p>
                      <a:r>
                        <a:rPr lang="pl-PL" sz="1600" noProof="0" dirty="0" smtClean="0"/>
                        <a:t>Wskaźnik korzyści</a:t>
                      </a:r>
                      <a:endParaRPr lang="pl-PL" sz="1600" noProof="0" dirty="0"/>
                    </a:p>
                  </a:txBody>
                  <a:tcPr/>
                </a:tc>
                <a:tc>
                  <a:txBody>
                    <a:bodyPr/>
                    <a:lstStyle/>
                    <a:p>
                      <a:r>
                        <a:rPr lang="pl-PL" sz="1600" noProof="0" dirty="0" smtClean="0"/>
                        <a:t>Wartość </a:t>
                      </a:r>
                      <a:endParaRPr lang="pl-PL" sz="1600" noProof="0" dirty="0"/>
                    </a:p>
                  </a:txBody>
                  <a:tcPr/>
                </a:tc>
                <a:extLst>
                  <a:ext uri="{0D108BD9-81ED-4DB2-BD59-A6C34878D82A}">
                    <a16:rowId xmlns:a16="http://schemas.microsoft.com/office/drawing/2014/main" xmlns="" val="1244247925"/>
                  </a:ext>
                </a:extLst>
              </a:tr>
            </a:tbl>
          </a:graphicData>
        </a:graphic>
      </p:graphicFrame>
      <p:sp>
        <p:nvSpPr>
          <p:cNvPr id="7" name="Inhaltsplatzhalter 2">
            <a:extLst>
              <a:ext uri="{FF2B5EF4-FFF2-40B4-BE49-F238E27FC236}">
                <a16:creationId xmlns:a16="http://schemas.microsoft.com/office/drawing/2014/main" xmlns="" id="{81556622-9804-D140-5E46-0559D14AA3B5}"/>
              </a:ext>
            </a:extLst>
          </p:cNvPr>
          <p:cNvSpPr txBox="1">
            <a:spLocks/>
          </p:cNvSpPr>
          <p:nvPr/>
        </p:nvSpPr>
        <p:spPr>
          <a:xfrm>
            <a:off x="1660849" y="5400902"/>
            <a:ext cx="10207301" cy="13178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smtClean="0"/>
              <a:t>Zalecenie: Opierając się na obecnych założeniach, </a:t>
            </a:r>
            <a:r>
              <a:rPr lang="pl-PL" b="1" dirty="0" smtClean="0"/>
              <a:t>wdrożenie</a:t>
            </a:r>
            <a:r>
              <a:rPr lang="pl-PL" dirty="0" smtClean="0"/>
              <a:t> </a:t>
            </a:r>
            <a:r>
              <a:rPr lang="pl-PL" b="1" dirty="0" smtClean="0"/>
              <a:t>EEM jest rekomendowane/nie jest rekomendowane </a:t>
            </a:r>
            <a:r>
              <a:rPr lang="pl-PL" dirty="0" smtClean="0"/>
              <a:t>z finansowego punktu widzenia. Zaleca się </a:t>
            </a:r>
            <a:r>
              <a:rPr lang="pl-PL" b="1" dirty="0" smtClean="0"/>
              <a:t>wdrożenie tego EEM tak szybko, jak to możliwe/zainwestowanie po zastanowieniu się/rezygnację</a:t>
            </a:r>
            <a:r>
              <a:rPr lang="en-GB" sz="1800" dirty="0" smtClean="0">
                <a:solidFill>
                  <a:srgbClr val="323A3A"/>
                </a:solidFill>
                <a:effectLst/>
                <a:latin typeface="Verdana" panose="020B0604030504040204" pitchFamily="34" charset="0"/>
                <a:ea typeface="Calibri" panose="020F0502020204030204" pitchFamily="34" charset="0"/>
                <a:cs typeface="Open Sans" panose="020B0606030504020204" pitchFamily="34" charset="0"/>
              </a:rPr>
              <a:t>. </a:t>
            </a:r>
            <a:endParaRPr lang="de-AT" dirty="0"/>
          </a:p>
        </p:txBody>
      </p:sp>
      <p:grpSp>
        <p:nvGrpSpPr>
          <p:cNvPr id="10" name="Group 9">
            <a:extLst>
              <a:ext uri="{FF2B5EF4-FFF2-40B4-BE49-F238E27FC236}">
                <a16:creationId xmlns:a16="http://schemas.microsoft.com/office/drawing/2014/main" xmlns="" id="{C4428546-250C-DDC1-4081-D43CD810988E}"/>
              </a:ext>
            </a:extLst>
          </p:cNvPr>
          <p:cNvGrpSpPr/>
          <p:nvPr/>
        </p:nvGrpSpPr>
        <p:grpSpPr>
          <a:xfrm>
            <a:off x="5503321" y="3316379"/>
            <a:ext cx="6420746" cy="979351"/>
            <a:chOff x="5503321" y="3429000"/>
            <a:chExt cx="6420746" cy="979351"/>
          </a:xfrm>
        </p:grpSpPr>
        <p:pic>
          <p:nvPicPr>
            <p:cNvPr id="8" name="Picture 7">
              <a:extLst>
                <a:ext uri="{FF2B5EF4-FFF2-40B4-BE49-F238E27FC236}">
                  <a16:creationId xmlns:a16="http://schemas.microsoft.com/office/drawing/2014/main" xmlns="" id="{00000000-0008-0000-0100-00000C000000}"/>
                </a:ext>
              </a:extLst>
            </p:cNvPr>
            <p:cNvPicPr>
              <a:picLocks noChangeAspect="1"/>
            </p:cNvPicPr>
            <p:nvPr/>
          </p:nvPicPr>
          <p:blipFill>
            <a:blip r:embed="rId2"/>
            <a:stretch>
              <a:fillRect/>
            </a:stretch>
          </p:blipFill>
          <p:spPr>
            <a:xfrm>
              <a:off x="5503321" y="3922508"/>
              <a:ext cx="6420746" cy="485843"/>
            </a:xfrm>
            <a:prstGeom prst="rect">
              <a:avLst/>
            </a:prstGeom>
          </p:spPr>
        </p:pic>
        <p:sp>
          <p:nvSpPr>
            <p:cNvPr id="9" name="Arrow: Down 8">
              <a:extLst>
                <a:ext uri="{FF2B5EF4-FFF2-40B4-BE49-F238E27FC236}">
                  <a16:creationId xmlns:a16="http://schemas.microsoft.com/office/drawing/2014/main" xmlns="" id="{EC8F157D-C61B-3F23-3E85-A32CE00EE041}"/>
                </a:ext>
              </a:extLst>
            </p:cNvPr>
            <p:cNvSpPr/>
            <p:nvPr/>
          </p:nvSpPr>
          <p:spPr>
            <a:xfrm>
              <a:off x="9025834" y="3429000"/>
              <a:ext cx="279531" cy="485843"/>
            </a:xfrm>
            <a:prstGeom prst="downArrow">
              <a:avLst/>
            </a:prstGeom>
            <a:gradFill>
              <a:gsLst>
                <a:gs pos="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224765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908D208-39B9-6C65-EEC3-D4DB11C1038C}"/>
              </a:ext>
            </a:extLst>
          </p:cNvPr>
          <p:cNvSpPr>
            <a:spLocks noGrp="1"/>
          </p:cNvSpPr>
          <p:nvPr>
            <p:ph type="title"/>
          </p:nvPr>
        </p:nvSpPr>
        <p:spPr/>
        <p:txBody>
          <a:bodyPr/>
          <a:lstStyle/>
          <a:p>
            <a:r>
              <a:rPr lang="lv-LV" dirty="0" smtClean="0"/>
              <a:t>EEM</a:t>
            </a:r>
            <a:r>
              <a:rPr lang="pl-PL" dirty="0" smtClean="0"/>
              <a:t>10</a:t>
            </a:r>
            <a:r>
              <a:rPr lang="lv-LV" dirty="0" smtClean="0"/>
              <a:t>: </a:t>
            </a:r>
            <a:endParaRPr lang="de-AT" dirty="0"/>
          </a:p>
        </p:txBody>
      </p:sp>
      <p:sp>
        <p:nvSpPr>
          <p:cNvPr id="3" name="Inhaltsplatzhalter 2">
            <a:extLst>
              <a:ext uri="{FF2B5EF4-FFF2-40B4-BE49-F238E27FC236}">
                <a16:creationId xmlns:a16="http://schemas.microsoft.com/office/drawing/2014/main" xmlns="" id="{A2DACAB3-708C-4BF0-3DEF-C2FA8A2F14EC}"/>
              </a:ext>
            </a:extLst>
          </p:cNvPr>
          <p:cNvSpPr>
            <a:spLocks noGrp="1"/>
          </p:cNvSpPr>
          <p:nvPr>
            <p:ph idx="1"/>
          </p:nvPr>
        </p:nvSpPr>
        <p:spPr>
          <a:xfrm>
            <a:off x="323850" y="922260"/>
            <a:ext cx="5123554" cy="1058940"/>
          </a:xfrm>
        </p:spPr>
        <p:style>
          <a:lnRef idx="2">
            <a:schemeClr val="accent1"/>
          </a:lnRef>
          <a:fillRef idx="1">
            <a:schemeClr val="lt1"/>
          </a:fillRef>
          <a:effectRef idx="0">
            <a:schemeClr val="accent1"/>
          </a:effectRef>
          <a:fontRef idx="minor">
            <a:schemeClr val="dk1"/>
          </a:fontRef>
        </p:style>
        <p:txBody>
          <a:bodyPr/>
          <a:lstStyle/>
          <a:p>
            <a:r>
              <a:rPr lang="pl-PL" dirty="0" smtClean="0"/>
              <a:t>Krótka informacja o EEM</a:t>
            </a:r>
            <a:endParaRPr lang="pl-PL" dirty="0"/>
          </a:p>
        </p:txBody>
      </p:sp>
      <p:graphicFrame>
        <p:nvGraphicFramePr>
          <p:cNvPr id="5" name="Content Placeholder 4">
            <a:extLst>
              <a:ext uri="{FF2B5EF4-FFF2-40B4-BE49-F238E27FC236}">
                <a16:creationId xmlns:a16="http://schemas.microsoft.com/office/drawing/2014/main" xmlns="" id="{B543EC7C-704F-8D2A-F361-878BFD458CFB}"/>
              </a:ext>
            </a:extLst>
          </p:cNvPr>
          <p:cNvGraphicFramePr>
            <a:graphicFrameLocks noGrp="1"/>
          </p:cNvGraphicFramePr>
          <p:nvPr>
            <p:ph idx="13"/>
            <p:extLst>
              <p:ext uri="{D42A27DB-BD31-4B8C-83A1-F6EECF244321}">
                <p14:modId xmlns:p14="http://schemas.microsoft.com/office/powerpoint/2010/main" val="2068888722"/>
              </p:ext>
            </p:extLst>
          </p:nvPr>
        </p:nvGraphicFramePr>
        <p:xfrm>
          <a:off x="328036" y="2109844"/>
          <a:ext cx="5119368" cy="2966720"/>
        </p:xfrm>
        <a:graphic>
          <a:graphicData uri="http://schemas.openxmlformats.org/drawingml/2006/table">
            <a:tbl>
              <a:tblPr firstRow="1" bandRow="1">
                <a:tableStyleId>{5C22544A-7EE6-4342-B048-85BDC9FD1C3A}</a:tableStyleId>
              </a:tblPr>
              <a:tblGrid>
                <a:gridCol w="3161446">
                  <a:extLst>
                    <a:ext uri="{9D8B030D-6E8A-4147-A177-3AD203B41FA5}">
                      <a16:colId xmlns:a16="http://schemas.microsoft.com/office/drawing/2014/main" xmlns="" val="546325861"/>
                    </a:ext>
                  </a:extLst>
                </a:gridCol>
                <a:gridCol w="1957922">
                  <a:extLst>
                    <a:ext uri="{9D8B030D-6E8A-4147-A177-3AD203B41FA5}">
                      <a16:colId xmlns:a16="http://schemas.microsoft.com/office/drawing/2014/main" xmlns="" val="538340862"/>
                    </a:ext>
                  </a:extLst>
                </a:gridCol>
              </a:tblGrid>
              <a:tr h="370840">
                <a:tc gridSpan="2">
                  <a:txBody>
                    <a:bodyPr/>
                    <a:lstStyle/>
                    <a:p>
                      <a:pPr algn="ctr"/>
                      <a:r>
                        <a:rPr lang="pl-PL" noProof="0" dirty="0" smtClean="0"/>
                        <a:t>Główne dane wejściowe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noProof="0" dirty="0" smtClean="0"/>
                        <a:t>CAPEX</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Roczna oszczędność pieniędzy</a:t>
                      </a:r>
                      <a:endParaRPr lang="pl-PL" sz="1600" noProof="0" dirty="0"/>
                    </a:p>
                  </a:txBody>
                  <a:tcPr/>
                </a:tc>
                <a:tc>
                  <a:txBody>
                    <a:bodyPr/>
                    <a:lstStyle/>
                    <a:p>
                      <a:r>
                        <a:rPr lang="pl-PL" sz="1600" kern="1200" noProof="0" dirty="0" smtClean="0">
                          <a:solidFill>
                            <a:schemeClr val="dk1"/>
                          </a:solidFill>
                          <a:effectLst/>
                          <a:latin typeface="+mn-lt"/>
                          <a:ea typeface="+mn-ea"/>
                          <a:cs typeface="+mn-cs"/>
                        </a:rPr>
                        <a:t>PLN/rok</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kern="1200" noProof="0" dirty="0" smtClean="0">
                          <a:solidFill>
                            <a:schemeClr val="dk1"/>
                          </a:solidFill>
                          <a:effectLst/>
                          <a:latin typeface="+mn-lt"/>
                          <a:ea typeface="+mn-ea"/>
                          <a:cs typeface="+mn-cs"/>
                        </a:rPr>
                        <a:t>Roczna oszczędność energii</a:t>
                      </a:r>
                      <a:endParaRPr lang="pl-PL" sz="1600" noProof="0" dirty="0"/>
                    </a:p>
                  </a:txBody>
                  <a:tcPr/>
                </a:tc>
                <a:tc>
                  <a:txBody>
                    <a:bodyPr/>
                    <a:lstStyle/>
                    <a:p>
                      <a:r>
                        <a:rPr lang="pl-PL" sz="1600" kern="1200" noProof="0" dirty="0" smtClean="0">
                          <a:solidFill>
                            <a:schemeClr val="dk1"/>
                          </a:solidFill>
                          <a:effectLst/>
                          <a:latin typeface="+mn-lt"/>
                          <a:ea typeface="+mn-ea"/>
                          <a:cs typeface="+mn-cs"/>
                        </a:rPr>
                        <a:t>MWh/rok</a:t>
                      </a:r>
                      <a:endParaRPr lang="pl-PL" sz="1600" noProof="0" dirty="0"/>
                    </a:p>
                  </a:txBody>
                  <a:tcPr/>
                </a:tc>
                <a:extLst>
                  <a:ext uri="{0D108BD9-81ED-4DB2-BD59-A6C34878D82A}">
                    <a16:rowId xmlns:a16="http://schemas.microsoft.com/office/drawing/2014/main" xmlns="" val="860153671"/>
                  </a:ext>
                </a:extLst>
              </a:tr>
              <a:tr h="370840">
                <a:tc>
                  <a:txBody>
                    <a:bodyPr/>
                    <a:lstStyle/>
                    <a:p>
                      <a:r>
                        <a:rPr lang="pl-PL" sz="1600" noProof="0" dirty="0" smtClean="0"/>
                        <a:t>Kwantyfikowane NEB</a:t>
                      </a:r>
                      <a:endParaRPr lang="pl-PL" sz="1600" noProof="0" dirty="0"/>
                    </a:p>
                  </a:txBody>
                  <a:tcPr/>
                </a:tc>
                <a:tc>
                  <a:txBody>
                    <a:bodyPr/>
                    <a:lstStyle/>
                    <a:p>
                      <a:r>
                        <a:rPr lang="pl-PL" sz="1600" noProof="0" dirty="0" smtClean="0"/>
                        <a:t>Nazwa, PLN</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noProof="0" dirty="0" smtClean="0">
                          <a:solidFill>
                            <a:srgbClr val="FF0000"/>
                          </a:solidFill>
                          <a:highlight>
                            <a:srgbClr val="FFFF00"/>
                          </a:highlight>
                        </a:rPr>
                        <a:t>Niekwantyfikowane NEB</a:t>
                      </a:r>
                      <a:endParaRPr lang="pl-PL" sz="1600" noProof="0" dirty="0">
                        <a:solidFill>
                          <a:srgbClr val="FF0000"/>
                        </a:solidFill>
                        <a:highlight>
                          <a:srgbClr val="FFFF00"/>
                        </a:highlight>
                      </a:endParaRPr>
                    </a:p>
                  </a:txBody>
                  <a:tcPr/>
                </a:tc>
                <a:tc>
                  <a:txBody>
                    <a:bodyPr/>
                    <a:lstStyle/>
                    <a:p>
                      <a:r>
                        <a:rPr lang="pl-PL" sz="1600" noProof="0" dirty="0" smtClean="0">
                          <a:solidFill>
                            <a:srgbClr val="FF0000"/>
                          </a:solidFill>
                          <a:highlight>
                            <a:srgbClr val="FFFF00"/>
                          </a:highlight>
                        </a:rPr>
                        <a:t>Nazwa, PLN</a:t>
                      </a:r>
                      <a:endParaRPr lang="pl-PL" sz="1600" noProof="0" dirty="0">
                        <a:solidFill>
                          <a:srgbClr val="FF0000"/>
                        </a:solidFill>
                        <a:highlight>
                          <a:srgbClr val="FFFF00"/>
                        </a:highlight>
                      </a:endParaRPr>
                    </a:p>
                  </a:txBody>
                  <a:tcPr/>
                </a:tc>
                <a:extLst>
                  <a:ext uri="{0D108BD9-81ED-4DB2-BD59-A6C34878D82A}">
                    <a16:rowId xmlns:a16="http://schemas.microsoft.com/office/drawing/2014/main" xmlns="" val="710513691"/>
                  </a:ext>
                </a:extLst>
              </a:tr>
              <a:tr h="370840">
                <a:tc>
                  <a:txBody>
                    <a:bodyPr/>
                    <a:lstStyle/>
                    <a:p>
                      <a:r>
                        <a:rPr lang="pl-PL" sz="1600" kern="1200" noProof="0" dirty="0" smtClean="0">
                          <a:solidFill>
                            <a:schemeClr val="dk1"/>
                          </a:solidFill>
                          <a:effectLst/>
                          <a:latin typeface="+mn-lt"/>
                          <a:ea typeface="+mn-ea"/>
                          <a:cs typeface="+mn-cs"/>
                        </a:rPr>
                        <a:t>Kwantyfikowane NEE</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Nazwa, 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Trwałość projektu</a:t>
                      </a:r>
                      <a:endParaRPr lang="pl-PL" sz="1600" noProof="0" dirty="0"/>
                    </a:p>
                  </a:txBody>
                  <a:tcPr/>
                </a:tc>
                <a:tc>
                  <a:txBody>
                    <a:bodyPr/>
                    <a:lstStyle/>
                    <a:p>
                      <a:r>
                        <a:rPr lang="pl-PL" sz="1600" noProof="0" dirty="0" smtClean="0"/>
                        <a:t>Lata </a:t>
                      </a:r>
                      <a:endParaRPr lang="pl-PL" sz="1600" noProof="0" dirty="0"/>
                    </a:p>
                  </a:txBody>
                  <a:tcPr/>
                </a:tc>
                <a:extLst>
                  <a:ext uri="{0D108BD9-81ED-4DB2-BD59-A6C34878D82A}">
                    <a16:rowId xmlns:a16="http://schemas.microsoft.com/office/drawing/2014/main" xmlns="" val="2716505528"/>
                  </a:ext>
                </a:extLst>
              </a:tr>
            </a:tbl>
          </a:graphicData>
        </a:graphic>
      </p:graphicFrame>
      <p:graphicFrame>
        <p:nvGraphicFramePr>
          <p:cNvPr id="6" name="Content Placeholder 4">
            <a:extLst>
              <a:ext uri="{FF2B5EF4-FFF2-40B4-BE49-F238E27FC236}">
                <a16:creationId xmlns:a16="http://schemas.microsoft.com/office/drawing/2014/main" xmlns="" id="{15A51371-ECB7-6A41-9F7B-226A0FD81CA4}"/>
              </a:ext>
            </a:extLst>
          </p:cNvPr>
          <p:cNvGraphicFramePr>
            <a:graphicFrameLocks/>
          </p:cNvGraphicFramePr>
          <p:nvPr>
            <p:extLst>
              <p:ext uri="{D42A27DB-BD31-4B8C-83A1-F6EECF244321}">
                <p14:modId xmlns:p14="http://schemas.microsoft.com/office/powerpoint/2010/main" val="2419214182"/>
              </p:ext>
            </p:extLst>
          </p:nvPr>
        </p:nvGraphicFramePr>
        <p:xfrm>
          <a:off x="5916947" y="396161"/>
          <a:ext cx="5683222" cy="2595880"/>
        </p:xfrm>
        <a:graphic>
          <a:graphicData uri="http://schemas.openxmlformats.org/drawingml/2006/table">
            <a:tbl>
              <a:tblPr firstRow="1" bandRow="1">
                <a:tableStyleId>{5C22544A-7EE6-4342-B048-85BDC9FD1C3A}</a:tableStyleId>
              </a:tblPr>
              <a:tblGrid>
                <a:gridCol w="3353177">
                  <a:extLst>
                    <a:ext uri="{9D8B030D-6E8A-4147-A177-3AD203B41FA5}">
                      <a16:colId xmlns:a16="http://schemas.microsoft.com/office/drawing/2014/main" xmlns="" val="546325861"/>
                    </a:ext>
                  </a:extLst>
                </a:gridCol>
                <a:gridCol w="2330045">
                  <a:extLst>
                    <a:ext uri="{9D8B030D-6E8A-4147-A177-3AD203B41FA5}">
                      <a16:colId xmlns:a16="http://schemas.microsoft.com/office/drawing/2014/main" xmlns="" val="538340862"/>
                    </a:ext>
                  </a:extLst>
                </a:gridCol>
              </a:tblGrid>
              <a:tr h="370840">
                <a:tc gridSpan="2">
                  <a:txBody>
                    <a:bodyPr/>
                    <a:lstStyle/>
                    <a:p>
                      <a:pPr algn="ctr"/>
                      <a:r>
                        <a:rPr lang="pl-PL" noProof="0" dirty="0" smtClean="0"/>
                        <a:t>Wskaźniki finansowe projektu</a:t>
                      </a:r>
                      <a:endParaRPr lang="pl-PL" noProof="0" dirty="0"/>
                    </a:p>
                  </a:txBody>
                  <a:tcPr/>
                </a:tc>
                <a:tc hMerge="1">
                  <a:txBody>
                    <a:bodyPr/>
                    <a:lstStyle/>
                    <a:p>
                      <a:endParaRPr lang="lv-LV" dirty="0"/>
                    </a:p>
                  </a:txBody>
                  <a:tcPr/>
                </a:tc>
                <a:extLst>
                  <a:ext uri="{0D108BD9-81ED-4DB2-BD59-A6C34878D82A}">
                    <a16:rowId xmlns:a16="http://schemas.microsoft.com/office/drawing/2014/main" xmlns="" val="3455577580"/>
                  </a:ext>
                </a:extLst>
              </a:tr>
              <a:tr h="370840">
                <a:tc>
                  <a:txBody>
                    <a:bodyPr/>
                    <a:lstStyle/>
                    <a:p>
                      <a:r>
                        <a:rPr lang="pl-PL" sz="1600" kern="1200" noProof="0" dirty="0" smtClean="0">
                          <a:solidFill>
                            <a:schemeClr val="dk1"/>
                          </a:solidFill>
                          <a:effectLst/>
                          <a:latin typeface="+mn-lt"/>
                          <a:ea typeface="+mn-ea"/>
                          <a:cs typeface="+mn-cs"/>
                        </a:rPr>
                        <a:t>NPV (bez NEB i z nimi)</a:t>
                      </a:r>
                      <a:endParaRPr lang="pl-PL" sz="1600" noProof="0" dirty="0"/>
                    </a:p>
                  </a:txBody>
                  <a:tcPr/>
                </a:tc>
                <a:tc>
                  <a:txBody>
                    <a:bodyPr/>
                    <a:lstStyle/>
                    <a:p>
                      <a:r>
                        <a:rPr lang="pl-PL" sz="1600" noProof="0" dirty="0" smtClean="0"/>
                        <a:t>PLN </a:t>
                      </a:r>
                      <a:endParaRPr lang="pl-PL" sz="1600" noProof="0" dirty="0"/>
                    </a:p>
                  </a:txBody>
                  <a:tcPr/>
                </a:tc>
                <a:extLst>
                  <a:ext uri="{0D108BD9-81ED-4DB2-BD59-A6C34878D82A}">
                    <a16:rowId xmlns:a16="http://schemas.microsoft.com/office/drawing/2014/main" xmlns="" val="2805887481"/>
                  </a:ext>
                </a:extLst>
              </a:tr>
              <a:tr h="370840">
                <a:tc>
                  <a:txBody>
                    <a:bodyPr/>
                    <a:lstStyle/>
                    <a:p>
                      <a:r>
                        <a:rPr lang="pl-PL" sz="1600" kern="1200" noProof="0" dirty="0" smtClean="0">
                          <a:solidFill>
                            <a:schemeClr val="dk1"/>
                          </a:solidFill>
                          <a:effectLst/>
                          <a:latin typeface="+mn-lt"/>
                          <a:ea typeface="+mn-ea"/>
                          <a:cs typeface="+mn-cs"/>
                        </a:rPr>
                        <a:t>IRR, % (bez NEB i z nimi)</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a:t>
                      </a:r>
                      <a:endParaRPr lang="pl-PL" sz="1600" noProof="0" dirty="0"/>
                    </a:p>
                  </a:txBody>
                  <a:tcPr/>
                </a:tc>
                <a:extLst>
                  <a:ext uri="{0D108BD9-81ED-4DB2-BD59-A6C34878D82A}">
                    <a16:rowId xmlns:a16="http://schemas.microsoft.com/office/drawing/2014/main" xmlns="" val="1061910302"/>
                  </a:ext>
                </a:extLst>
              </a:tr>
              <a:tr h="370840">
                <a:tc>
                  <a:txBody>
                    <a:bodyPr/>
                    <a:lstStyle/>
                    <a:p>
                      <a:r>
                        <a:rPr lang="pl-PL" sz="1600" noProof="0" dirty="0" smtClean="0"/>
                        <a:t>Lata do osiągnięcia NPV</a:t>
                      </a:r>
                      <a:endParaRPr lang="pl-PL" sz="1600" noProof="0" dirty="0"/>
                    </a:p>
                  </a:txBody>
                  <a:tcPr/>
                </a:tc>
                <a:tc>
                  <a:txBody>
                    <a:bodyPr/>
                    <a:lstStyle/>
                    <a:p>
                      <a:r>
                        <a:rPr lang="pl-PL" sz="1600" noProof="0" dirty="0" smtClean="0"/>
                        <a:t>Lata</a:t>
                      </a:r>
                      <a:endParaRPr lang="pl-PL" sz="1600" noProof="0" dirty="0"/>
                    </a:p>
                  </a:txBody>
                  <a:tcPr/>
                </a:tc>
                <a:extLst>
                  <a:ext uri="{0D108BD9-81ED-4DB2-BD59-A6C34878D82A}">
                    <a16:rowId xmlns:a16="http://schemas.microsoft.com/office/drawing/2014/main" xmlns="" val="2929104451"/>
                  </a:ext>
                </a:extLst>
              </a:tr>
              <a:tr h="370840">
                <a:tc>
                  <a:txBody>
                    <a:bodyPr/>
                    <a:lstStyle/>
                    <a:p>
                      <a:r>
                        <a:rPr lang="pl-PL" sz="1600" kern="1200" noProof="0" dirty="0" smtClean="0">
                          <a:solidFill>
                            <a:schemeClr val="dk1"/>
                          </a:solidFill>
                          <a:effectLst/>
                          <a:latin typeface="+mn-lt"/>
                          <a:ea typeface="+mn-ea"/>
                          <a:cs typeface="+mn-cs"/>
                        </a:rPr>
                        <a:t>Najlepszy przypadek, NPV</a:t>
                      </a:r>
                      <a:endParaRPr lang="pl-PL" sz="16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noProof="0" dirty="0" smtClean="0"/>
                        <a:t>PLN</a:t>
                      </a:r>
                      <a:endParaRPr lang="pl-PL" sz="1600" noProof="0" dirty="0"/>
                    </a:p>
                  </a:txBody>
                  <a:tcPr/>
                </a:tc>
                <a:extLst>
                  <a:ext uri="{0D108BD9-81ED-4DB2-BD59-A6C34878D82A}">
                    <a16:rowId xmlns:a16="http://schemas.microsoft.com/office/drawing/2014/main" xmlns="" val="2611999005"/>
                  </a:ext>
                </a:extLst>
              </a:tr>
              <a:tr h="370840">
                <a:tc>
                  <a:txBody>
                    <a:bodyPr/>
                    <a:lstStyle/>
                    <a:p>
                      <a:r>
                        <a:rPr lang="pl-PL" sz="1600" noProof="0" dirty="0" smtClean="0"/>
                        <a:t>Najgorszy przypadek, NPV</a:t>
                      </a:r>
                      <a:endParaRPr lang="pl-PL" sz="1600" noProof="0" dirty="0"/>
                    </a:p>
                  </a:txBody>
                  <a:tcPr/>
                </a:tc>
                <a:tc>
                  <a:txBody>
                    <a:bodyPr/>
                    <a:lstStyle/>
                    <a:p>
                      <a:r>
                        <a:rPr lang="pl-PL" sz="1600" noProof="0" dirty="0" smtClean="0"/>
                        <a:t>PLN</a:t>
                      </a:r>
                      <a:endParaRPr lang="pl-PL" sz="1600" noProof="0" dirty="0"/>
                    </a:p>
                  </a:txBody>
                  <a:tcPr/>
                </a:tc>
                <a:extLst>
                  <a:ext uri="{0D108BD9-81ED-4DB2-BD59-A6C34878D82A}">
                    <a16:rowId xmlns:a16="http://schemas.microsoft.com/office/drawing/2014/main" xmlns="" val="2716505528"/>
                  </a:ext>
                </a:extLst>
              </a:tr>
              <a:tr h="370840">
                <a:tc>
                  <a:txBody>
                    <a:bodyPr/>
                    <a:lstStyle/>
                    <a:p>
                      <a:r>
                        <a:rPr lang="pl-PL" sz="1600" noProof="0" dirty="0" smtClean="0"/>
                        <a:t>Wskaźnik korzyści</a:t>
                      </a:r>
                      <a:endParaRPr lang="pl-PL" sz="1600" noProof="0" dirty="0"/>
                    </a:p>
                  </a:txBody>
                  <a:tcPr/>
                </a:tc>
                <a:tc>
                  <a:txBody>
                    <a:bodyPr/>
                    <a:lstStyle/>
                    <a:p>
                      <a:r>
                        <a:rPr lang="pl-PL" sz="1600" noProof="0" dirty="0" smtClean="0"/>
                        <a:t>Wartość </a:t>
                      </a:r>
                      <a:endParaRPr lang="pl-PL" sz="1600" noProof="0" dirty="0"/>
                    </a:p>
                  </a:txBody>
                  <a:tcPr/>
                </a:tc>
                <a:extLst>
                  <a:ext uri="{0D108BD9-81ED-4DB2-BD59-A6C34878D82A}">
                    <a16:rowId xmlns:a16="http://schemas.microsoft.com/office/drawing/2014/main" xmlns="" val="1244247925"/>
                  </a:ext>
                </a:extLst>
              </a:tr>
            </a:tbl>
          </a:graphicData>
        </a:graphic>
      </p:graphicFrame>
      <p:sp>
        <p:nvSpPr>
          <p:cNvPr id="7" name="Inhaltsplatzhalter 2">
            <a:extLst>
              <a:ext uri="{FF2B5EF4-FFF2-40B4-BE49-F238E27FC236}">
                <a16:creationId xmlns:a16="http://schemas.microsoft.com/office/drawing/2014/main" xmlns="" id="{81556622-9804-D140-5E46-0559D14AA3B5}"/>
              </a:ext>
            </a:extLst>
          </p:cNvPr>
          <p:cNvSpPr txBox="1">
            <a:spLocks/>
          </p:cNvSpPr>
          <p:nvPr/>
        </p:nvSpPr>
        <p:spPr>
          <a:xfrm>
            <a:off x="1660849" y="5400902"/>
            <a:ext cx="10207301" cy="131781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50000"/>
              </a:lnSpc>
              <a:spcBef>
                <a:spcPts val="500"/>
              </a:spcBef>
              <a:buClr>
                <a:schemeClr val="accent4"/>
              </a:buClr>
              <a:buFont typeface="Wingdings" panose="05000000000000000000" pitchFamily="2" charset="2"/>
              <a:buChar char="§"/>
              <a:defRPr sz="1800" b="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smtClean="0"/>
              <a:t>Zalecenie: Opierając się na obecnych założeniach, </a:t>
            </a:r>
            <a:r>
              <a:rPr lang="pl-PL" b="1" dirty="0" smtClean="0"/>
              <a:t>wdrożenie</a:t>
            </a:r>
            <a:r>
              <a:rPr lang="pl-PL" dirty="0" smtClean="0"/>
              <a:t> </a:t>
            </a:r>
            <a:r>
              <a:rPr lang="pl-PL" b="1" dirty="0" smtClean="0"/>
              <a:t>EEM jest rekomendowane/nie jest rekomendowane </a:t>
            </a:r>
            <a:r>
              <a:rPr lang="pl-PL" dirty="0" smtClean="0"/>
              <a:t>z finansowego punktu widzenia. Zaleca się </a:t>
            </a:r>
            <a:r>
              <a:rPr lang="pl-PL" b="1" dirty="0" smtClean="0"/>
              <a:t>wdrożenie tego EEM tak szybko, jak to możliwe/zainwestowanie po zastanowieniu się/rezygnację</a:t>
            </a:r>
            <a:r>
              <a:rPr lang="en-GB" sz="1800" dirty="0" smtClean="0">
                <a:solidFill>
                  <a:srgbClr val="323A3A"/>
                </a:solidFill>
                <a:effectLst/>
                <a:latin typeface="Verdana" panose="020B0604030504040204" pitchFamily="34" charset="0"/>
                <a:ea typeface="Calibri" panose="020F0502020204030204" pitchFamily="34" charset="0"/>
                <a:cs typeface="Open Sans" panose="020B0606030504020204" pitchFamily="34" charset="0"/>
              </a:rPr>
              <a:t>. </a:t>
            </a:r>
            <a:endParaRPr lang="de-AT" dirty="0"/>
          </a:p>
        </p:txBody>
      </p:sp>
      <p:grpSp>
        <p:nvGrpSpPr>
          <p:cNvPr id="10" name="Group 9">
            <a:extLst>
              <a:ext uri="{FF2B5EF4-FFF2-40B4-BE49-F238E27FC236}">
                <a16:creationId xmlns:a16="http://schemas.microsoft.com/office/drawing/2014/main" xmlns="" id="{C4428546-250C-DDC1-4081-D43CD810988E}"/>
              </a:ext>
            </a:extLst>
          </p:cNvPr>
          <p:cNvGrpSpPr/>
          <p:nvPr/>
        </p:nvGrpSpPr>
        <p:grpSpPr>
          <a:xfrm>
            <a:off x="5503321" y="3316379"/>
            <a:ext cx="6420746" cy="979351"/>
            <a:chOff x="5503321" y="3429000"/>
            <a:chExt cx="6420746" cy="979351"/>
          </a:xfrm>
        </p:grpSpPr>
        <p:pic>
          <p:nvPicPr>
            <p:cNvPr id="8" name="Picture 7">
              <a:extLst>
                <a:ext uri="{FF2B5EF4-FFF2-40B4-BE49-F238E27FC236}">
                  <a16:creationId xmlns:a16="http://schemas.microsoft.com/office/drawing/2014/main" xmlns="" id="{00000000-0008-0000-0100-00000C000000}"/>
                </a:ext>
              </a:extLst>
            </p:cNvPr>
            <p:cNvPicPr>
              <a:picLocks noChangeAspect="1"/>
            </p:cNvPicPr>
            <p:nvPr/>
          </p:nvPicPr>
          <p:blipFill>
            <a:blip r:embed="rId2"/>
            <a:stretch>
              <a:fillRect/>
            </a:stretch>
          </p:blipFill>
          <p:spPr>
            <a:xfrm>
              <a:off x="5503321" y="3922508"/>
              <a:ext cx="6420746" cy="485843"/>
            </a:xfrm>
            <a:prstGeom prst="rect">
              <a:avLst/>
            </a:prstGeom>
          </p:spPr>
        </p:pic>
        <p:sp>
          <p:nvSpPr>
            <p:cNvPr id="9" name="Arrow: Down 8">
              <a:extLst>
                <a:ext uri="{FF2B5EF4-FFF2-40B4-BE49-F238E27FC236}">
                  <a16:creationId xmlns:a16="http://schemas.microsoft.com/office/drawing/2014/main" xmlns="" id="{EC8F157D-C61B-3F23-3E85-A32CE00EE041}"/>
                </a:ext>
              </a:extLst>
            </p:cNvPr>
            <p:cNvSpPr/>
            <p:nvPr/>
          </p:nvSpPr>
          <p:spPr>
            <a:xfrm>
              <a:off x="9025834" y="3429000"/>
              <a:ext cx="279531" cy="485843"/>
            </a:xfrm>
            <a:prstGeom prst="downArrow">
              <a:avLst/>
            </a:prstGeom>
            <a:gradFill>
              <a:gsLst>
                <a:gs pos="0">
                  <a:schemeClr val="tx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252386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09E05-CF43-F002-D7B9-1CF0D8447253}"/>
              </a:ext>
            </a:extLst>
          </p:cNvPr>
          <p:cNvSpPr>
            <a:spLocks noGrp="1"/>
          </p:cNvSpPr>
          <p:nvPr>
            <p:ph type="title"/>
          </p:nvPr>
        </p:nvSpPr>
        <p:spPr>
          <a:xfrm>
            <a:off x="323850" y="681036"/>
            <a:ext cx="11544300" cy="753979"/>
          </a:xfrm>
        </p:spPr>
        <p:txBody>
          <a:bodyPr>
            <a:noAutofit/>
          </a:bodyPr>
          <a:lstStyle/>
          <a:p>
            <a:r>
              <a:rPr lang="en-GB" dirty="0" smtClean="0"/>
              <a:t>Ile </a:t>
            </a:r>
            <a:r>
              <a:rPr lang="en-GB" dirty="0" err="1" smtClean="0"/>
              <a:t>kosztuje</a:t>
            </a:r>
            <a:r>
              <a:rPr lang="en-GB" dirty="0" smtClean="0"/>
              <a:t> </a:t>
            </a:r>
            <a:r>
              <a:rPr lang="en-GB" dirty="0" err="1" smtClean="0"/>
              <a:t>energia</a:t>
            </a:r>
            <a:r>
              <a:rPr lang="en-GB" dirty="0" smtClean="0"/>
              <a:t>? </a:t>
            </a:r>
            <a:endParaRPr lang="lv-LV" dirty="0"/>
          </a:p>
        </p:txBody>
      </p:sp>
      <p:sp>
        <p:nvSpPr>
          <p:cNvPr id="3" name="Content Placeholder 2">
            <a:extLst>
              <a:ext uri="{FF2B5EF4-FFF2-40B4-BE49-F238E27FC236}">
                <a16:creationId xmlns:a16="http://schemas.microsoft.com/office/drawing/2014/main" xmlns="" id="{1F6A19B5-3518-1FD4-B9C7-FC41BA91F896}"/>
              </a:ext>
            </a:extLst>
          </p:cNvPr>
          <p:cNvSpPr>
            <a:spLocks noGrp="1"/>
          </p:cNvSpPr>
          <p:nvPr>
            <p:ph idx="1"/>
          </p:nvPr>
        </p:nvSpPr>
        <p:spPr>
          <a:xfrm>
            <a:off x="323850" y="1588168"/>
            <a:ext cx="11544300" cy="4588796"/>
          </a:xfrm>
        </p:spPr>
        <p:txBody>
          <a:bodyPr/>
          <a:lstStyle/>
          <a:p>
            <a:pPr lvl="0">
              <a:spcAft>
                <a:spcPts val="600"/>
              </a:spcAft>
            </a:pPr>
            <a:r>
              <a:rPr lang="pl-PL" i="1" noProof="0" dirty="0" smtClean="0">
                <a:highlight>
                  <a:srgbClr val="FFFF00"/>
                </a:highlight>
              </a:rPr>
              <a:t>Pokaż roczny koszt energii w firmie (z trendem historycznym obejmującym kilka lat, jeśli to możliwe). Zapewni to dobry kontekst wartości pieniężnej i tego, jak wypada ona w porównaniu z innymi obszarami. Dołącz wykres kołowy, diagram </a:t>
            </a:r>
            <a:r>
              <a:rPr lang="pl-PL" i="1" noProof="0" dirty="0" err="1" smtClean="0">
                <a:highlight>
                  <a:srgbClr val="FFFF00"/>
                </a:highlight>
              </a:rPr>
              <a:t>Sankeya</a:t>
            </a:r>
            <a:r>
              <a:rPr lang="pl-PL" i="1" noProof="0" dirty="0" smtClean="0">
                <a:highlight>
                  <a:srgbClr val="FFFF00"/>
                </a:highlight>
              </a:rPr>
              <a:t> lub tabelę źródeł energii, aby uzyskać wgląd w ilość energii zużywanej i produkowanej (zakupiona energia elektryczna w porównaniu z wytworzoną itp.)</a:t>
            </a:r>
            <a:r>
              <a:rPr lang="en-US" i="1" noProof="0" dirty="0" smtClean="0">
                <a:highlight>
                  <a:srgbClr val="FFFF00"/>
                </a:highlight>
              </a:rPr>
              <a:t>.</a:t>
            </a:r>
            <a:endParaRPr lang="en-US" i="1" noProof="0" dirty="0">
              <a:highlight>
                <a:srgbClr val="FFFF00"/>
              </a:highlight>
            </a:endParaRPr>
          </a:p>
        </p:txBody>
      </p:sp>
    </p:spTree>
    <p:extLst>
      <p:ext uri="{BB962C8B-B14F-4D97-AF65-F5344CB8AC3E}">
        <p14:creationId xmlns:p14="http://schemas.microsoft.com/office/powerpoint/2010/main" val="100859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xmlns="" id="{8FBA8985-4910-F526-6245-F2B2E1673EC6}"/>
              </a:ext>
            </a:extLst>
          </p:cNvPr>
          <p:cNvSpPr>
            <a:spLocks noGrp="1"/>
          </p:cNvSpPr>
          <p:nvPr>
            <p:ph type="subTitle" idx="1"/>
          </p:nvPr>
        </p:nvSpPr>
        <p:spPr/>
        <p:txBody>
          <a:bodyPr/>
          <a:lstStyle/>
          <a:p>
            <a:r>
              <a:rPr lang="pl-PL" b="1" dirty="0" smtClean="0"/>
              <a:t>DIZĘKUJĘ ZA UWAGĘ</a:t>
            </a:r>
            <a:r>
              <a:rPr lang="de-DE" b="1" dirty="0" smtClean="0"/>
              <a:t>!</a:t>
            </a:r>
            <a:endParaRPr lang="de-DE" b="1" dirty="0"/>
          </a:p>
          <a:p>
            <a:endParaRPr lang="de-DE" dirty="0"/>
          </a:p>
          <a:p>
            <a:r>
              <a:rPr lang="pl-PL" dirty="0" smtClean="0"/>
              <a:t>Imię i nazwisko</a:t>
            </a:r>
            <a:endParaRPr lang="de-DE" dirty="0"/>
          </a:p>
          <a:p>
            <a:r>
              <a:rPr lang="pl-PL" dirty="0" smtClean="0"/>
              <a:t>Adres email</a:t>
            </a:r>
            <a:endParaRPr lang="de-AT" dirty="0"/>
          </a:p>
        </p:txBody>
      </p:sp>
    </p:spTree>
    <p:extLst>
      <p:ext uri="{BB962C8B-B14F-4D97-AF65-F5344CB8AC3E}">
        <p14:creationId xmlns:p14="http://schemas.microsoft.com/office/powerpoint/2010/main" val="91456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E22A3-CDF0-CF8A-891F-52A484ABBDC7}"/>
              </a:ext>
            </a:extLst>
          </p:cNvPr>
          <p:cNvSpPr>
            <a:spLocks noGrp="1"/>
          </p:cNvSpPr>
          <p:nvPr>
            <p:ph type="title"/>
          </p:nvPr>
        </p:nvSpPr>
        <p:spPr/>
        <p:txBody>
          <a:bodyPr/>
          <a:lstStyle/>
          <a:p>
            <a:r>
              <a:rPr lang="en-US" noProof="0" dirty="0" smtClean="0"/>
              <a:t>Ile </a:t>
            </a:r>
            <a:r>
              <a:rPr lang="en-US" noProof="0" dirty="0" err="1" smtClean="0"/>
              <a:t>energii</a:t>
            </a:r>
            <a:r>
              <a:rPr lang="en-US" noProof="0" dirty="0" smtClean="0"/>
              <a:t> </a:t>
            </a:r>
            <a:r>
              <a:rPr lang="en-US" noProof="0" dirty="0" err="1" smtClean="0"/>
              <a:t>można</a:t>
            </a:r>
            <a:r>
              <a:rPr lang="en-US" noProof="0" dirty="0" smtClean="0"/>
              <a:t> </a:t>
            </a:r>
            <a:r>
              <a:rPr lang="en-US" noProof="0" dirty="0" err="1" smtClean="0"/>
              <a:t>zaoszczędzić</a:t>
            </a:r>
            <a:r>
              <a:rPr lang="en-US" noProof="0" dirty="0" smtClean="0"/>
              <a:t>? </a:t>
            </a:r>
            <a:endParaRPr lang="en-US" noProof="0" dirty="0"/>
          </a:p>
        </p:txBody>
      </p:sp>
      <p:sp>
        <p:nvSpPr>
          <p:cNvPr id="3" name="Content Placeholder 2">
            <a:extLst>
              <a:ext uri="{FF2B5EF4-FFF2-40B4-BE49-F238E27FC236}">
                <a16:creationId xmlns:a16="http://schemas.microsoft.com/office/drawing/2014/main" xmlns="" id="{5A6A4F80-BC3E-8E7B-D8C0-1DCDFA954E86}"/>
              </a:ext>
            </a:extLst>
          </p:cNvPr>
          <p:cNvSpPr>
            <a:spLocks noGrp="1"/>
          </p:cNvSpPr>
          <p:nvPr>
            <p:ph idx="1"/>
          </p:nvPr>
        </p:nvSpPr>
        <p:spPr/>
        <p:txBody>
          <a:bodyPr/>
          <a:lstStyle/>
          <a:p>
            <a:r>
              <a:rPr lang="pl-PL" i="1" noProof="0" dirty="0" smtClean="0">
                <a:highlight>
                  <a:srgbClr val="FFFF00"/>
                </a:highlight>
              </a:rPr>
              <a:t>Pokaż procent oszczędności w porównaniu z całkowitym zużyciem energii oraz oszczędności w jednostkach pieniężnych. Dołącz wykres kołowy, diagram </a:t>
            </a:r>
            <a:r>
              <a:rPr lang="pl-PL" i="1" noProof="0" dirty="0" err="1" smtClean="0">
                <a:highlight>
                  <a:srgbClr val="FFFF00"/>
                </a:highlight>
              </a:rPr>
              <a:t>Sankeya</a:t>
            </a:r>
            <a:r>
              <a:rPr lang="pl-PL" i="1" noProof="0" dirty="0" smtClean="0">
                <a:highlight>
                  <a:srgbClr val="FFFF00"/>
                </a:highlight>
              </a:rPr>
              <a:t> lub tabelę kategorii zużycia energii, aby uzyskać wgląd w to, które obszary są ważniejsze od innych (np. koszty ogrzewania i oświetlenia itp.)</a:t>
            </a:r>
            <a:r>
              <a:rPr lang="en-US" i="1" noProof="0" dirty="0" smtClean="0">
                <a:highlight>
                  <a:srgbClr val="FFFF00"/>
                </a:highlight>
              </a:rPr>
              <a:t>.</a:t>
            </a:r>
            <a:endParaRPr lang="en-US" i="1" noProof="0" dirty="0">
              <a:highlight>
                <a:srgbClr val="FFFF00"/>
              </a:highlight>
            </a:endParaRPr>
          </a:p>
        </p:txBody>
      </p:sp>
    </p:spTree>
    <p:extLst>
      <p:ext uri="{BB962C8B-B14F-4D97-AF65-F5344CB8AC3E}">
        <p14:creationId xmlns:p14="http://schemas.microsoft.com/office/powerpoint/2010/main" val="162679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51062-A917-30AC-58A4-150D09C46BDB}"/>
              </a:ext>
            </a:extLst>
          </p:cNvPr>
          <p:cNvSpPr>
            <a:spLocks noGrp="1"/>
          </p:cNvSpPr>
          <p:nvPr>
            <p:ph type="title"/>
          </p:nvPr>
        </p:nvSpPr>
        <p:spPr>
          <a:xfrm>
            <a:off x="323850" y="180183"/>
            <a:ext cx="11544300" cy="928896"/>
          </a:xfrm>
        </p:spPr>
        <p:txBody>
          <a:bodyPr>
            <a:normAutofit/>
          </a:bodyPr>
          <a:lstStyle/>
          <a:p>
            <a:r>
              <a:rPr lang="pl-PL" noProof="0" dirty="0" smtClean="0">
                <a:solidFill>
                  <a:srgbClr val="FF0000"/>
                </a:solidFill>
              </a:rPr>
              <a:t>Twój udział w zmianach klimatu</a:t>
            </a:r>
            <a:endParaRPr lang="en-US" noProof="0" dirty="0">
              <a:solidFill>
                <a:srgbClr val="FF0000"/>
              </a:solidFill>
            </a:endParaRPr>
          </a:p>
        </p:txBody>
      </p:sp>
      <p:sp>
        <p:nvSpPr>
          <p:cNvPr id="3" name="Content Placeholder 2">
            <a:extLst>
              <a:ext uri="{FF2B5EF4-FFF2-40B4-BE49-F238E27FC236}">
                <a16:creationId xmlns:a16="http://schemas.microsoft.com/office/drawing/2014/main" xmlns="" id="{251452B6-6B0B-2F11-E2B8-A15EFCD665E4}"/>
              </a:ext>
            </a:extLst>
          </p:cNvPr>
          <p:cNvSpPr>
            <a:spLocks noGrp="1"/>
          </p:cNvSpPr>
          <p:nvPr>
            <p:ph idx="1"/>
          </p:nvPr>
        </p:nvSpPr>
        <p:spPr>
          <a:xfrm>
            <a:off x="323850" y="1361284"/>
            <a:ext cx="11463061" cy="4815680"/>
          </a:xfrm>
        </p:spPr>
        <p:txBody>
          <a:bodyPr/>
          <a:lstStyle/>
          <a:p>
            <a:r>
              <a:rPr lang="pl-PL" i="1" dirty="0" smtClean="0">
                <a:solidFill>
                  <a:srgbClr val="FF0000"/>
                </a:solidFill>
                <a:highlight>
                  <a:srgbClr val="FFFF00"/>
                </a:highlight>
              </a:rPr>
              <a:t>Przedstaw całkowitą emisję CO</a:t>
            </a:r>
            <a:r>
              <a:rPr lang="pl-PL" i="1" baseline="-25000" dirty="0" smtClean="0">
                <a:solidFill>
                  <a:srgbClr val="FF0000"/>
                </a:solidFill>
                <a:highlight>
                  <a:srgbClr val="FFFF00"/>
                </a:highlight>
              </a:rPr>
              <a:t>2</a:t>
            </a:r>
            <a:r>
              <a:rPr lang="pl-PL" i="1" dirty="0" smtClean="0">
                <a:solidFill>
                  <a:srgbClr val="FF0000"/>
                </a:solidFill>
                <a:highlight>
                  <a:srgbClr val="FFFF00"/>
                </a:highlight>
              </a:rPr>
              <a:t> wyprodukowaną przez przedsiębiorstwo i podkreśl redukcję emisji CO</a:t>
            </a:r>
            <a:r>
              <a:rPr lang="pl-PL" i="1" baseline="-25000" dirty="0" smtClean="0">
                <a:solidFill>
                  <a:srgbClr val="FF0000"/>
                </a:solidFill>
                <a:highlight>
                  <a:srgbClr val="FFFF00"/>
                </a:highlight>
              </a:rPr>
              <a:t>2</a:t>
            </a:r>
            <a:r>
              <a:rPr lang="pl-PL" i="1" dirty="0" smtClean="0">
                <a:solidFill>
                  <a:srgbClr val="FF0000"/>
                </a:solidFill>
                <a:highlight>
                  <a:srgbClr val="FFFF00"/>
                </a:highlight>
              </a:rPr>
              <a:t> osiągniętą dzięki wdrożeniu działania w zakresie poprawy efektywności energetycznej. Użyj wykresów kołowych lub innych wykresów, aby jasno zilustrować wyniki, porównując bieżące emisje z przewidywanymi oszczędnościami</a:t>
            </a:r>
            <a:r>
              <a:rPr lang="en-US" i="1" dirty="0" smtClean="0">
                <a:solidFill>
                  <a:srgbClr val="FF0000"/>
                </a:solidFill>
                <a:highlight>
                  <a:srgbClr val="FFFF00"/>
                </a:highlight>
              </a:rPr>
              <a:t>.</a:t>
            </a:r>
            <a:r>
              <a:rPr lang="lv-LV" i="1" dirty="0" smtClean="0">
                <a:solidFill>
                  <a:srgbClr val="FF0000"/>
                </a:solidFill>
                <a:highlight>
                  <a:srgbClr val="FFFF00"/>
                </a:highlight>
              </a:rPr>
              <a:t> </a:t>
            </a:r>
            <a:endParaRPr lang="en-US" i="1" dirty="0">
              <a:solidFill>
                <a:srgbClr val="FF0000"/>
              </a:solidFill>
              <a:highlight>
                <a:srgbClr val="FFFF00"/>
              </a:highlight>
            </a:endParaRPr>
          </a:p>
        </p:txBody>
      </p:sp>
    </p:spTree>
    <p:extLst>
      <p:ext uri="{BB962C8B-B14F-4D97-AF65-F5344CB8AC3E}">
        <p14:creationId xmlns:p14="http://schemas.microsoft.com/office/powerpoint/2010/main" val="111787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B51A58C-D852-53A6-192A-65CC71892BEC}"/>
              </a:ext>
            </a:extLst>
          </p:cNvPr>
          <p:cNvSpPr>
            <a:spLocks noGrp="1"/>
          </p:cNvSpPr>
          <p:nvPr>
            <p:ph type="ctrTitle"/>
          </p:nvPr>
        </p:nvSpPr>
        <p:spPr/>
        <p:txBody>
          <a:bodyPr/>
          <a:lstStyle/>
          <a:p>
            <a:r>
              <a:rPr lang="lv-LV" noProof="0" dirty="0" smtClean="0"/>
              <a:t>PODSTAWOWE wnioski</a:t>
            </a:r>
            <a:endParaRPr lang="en-US" noProof="0" dirty="0"/>
          </a:p>
        </p:txBody>
      </p:sp>
      <p:sp>
        <p:nvSpPr>
          <p:cNvPr id="5" name="Subtitle 4">
            <a:extLst>
              <a:ext uri="{FF2B5EF4-FFF2-40B4-BE49-F238E27FC236}">
                <a16:creationId xmlns:a16="http://schemas.microsoft.com/office/drawing/2014/main" xmlns="" id="{959E6DCD-AE26-D709-D48E-B932489B6EC3}"/>
              </a:ext>
            </a:extLst>
          </p:cNvPr>
          <p:cNvSpPr>
            <a:spLocks noGrp="1"/>
          </p:cNvSpPr>
          <p:nvPr>
            <p:ph type="subTitle" idx="1"/>
          </p:nvPr>
        </p:nvSpPr>
        <p:spPr/>
        <p:txBody>
          <a:bodyPr/>
          <a:lstStyle/>
          <a:p>
            <a:endParaRPr lang="lv-LV" dirty="0"/>
          </a:p>
        </p:txBody>
      </p:sp>
    </p:spTree>
    <p:extLst>
      <p:ext uri="{BB962C8B-B14F-4D97-AF65-F5344CB8AC3E}">
        <p14:creationId xmlns:p14="http://schemas.microsoft.com/office/powerpoint/2010/main" val="303531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E1B9C-152C-BCEE-A285-91A7AA6C57D5}"/>
              </a:ext>
            </a:extLst>
          </p:cNvPr>
          <p:cNvSpPr>
            <a:spLocks noGrp="1"/>
          </p:cNvSpPr>
          <p:nvPr>
            <p:ph type="title"/>
          </p:nvPr>
        </p:nvSpPr>
        <p:spPr/>
        <p:txBody>
          <a:bodyPr/>
          <a:lstStyle/>
          <a:p>
            <a:r>
              <a:rPr lang="en" dirty="0"/>
              <a:t>Energy Efficiency Measure Summary</a:t>
            </a:r>
            <a:endParaRPr lang="lv-LV" dirty="0"/>
          </a:p>
        </p:txBody>
      </p:sp>
      <p:graphicFrame>
        <p:nvGraphicFramePr>
          <p:cNvPr id="4" name="Content Placeholder 3">
            <a:extLst>
              <a:ext uri="{FF2B5EF4-FFF2-40B4-BE49-F238E27FC236}">
                <a16:creationId xmlns:a16="http://schemas.microsoft.com/office/drawing/2014/main" xmlns="" id="{8220F0C8-F6B2-D3B1-80B5-A4B7E514353A}"/>
              </a:ext>
            </a:extLst>
          </p:cNvPr>
          <p:cNvGraphicFramePr>
            <a:graphicFrameLocks noGrp="1"/>
          </p:cNvGraphicFramePr>
          <p:nvPr>
            <p:ph idx="1"/>
            <p:extLst>
              <p:ext uri="{D42A27DB-BD31-4B8C-83A1-F6EECF244321}">
                <p14:modId xmlns:p14="http://schemas.microsoft.com/office/powerpoint/2010/main" val="2943760188"/>
              </p:ext>
            </p:extLst>
          </p:nvPr>
        </p:nvGraphicFramePr>
        <p:xfrm>
          <a:off x="323850" y="1362075"/>
          <a:ext cx="11544300" cy="4439920"/>
        </p:xfrm>
        <a:graphic>
          <a:graphicData uri="http://schemas.openxmlformats.org/drawingml/2006/table">
            <a:tbl>
              <a:tblPr firstRow="1" bandRow="1">
                <a:tableStyleId>{5C22544A-7EE6-4342-B048-85BDC9FD1C3A}</a:tableStyleId>
              </a:tblPr>
              <a:tblGrid>
                <a:gridCol w="971892">
                  <a:extLst>
                    <a:ext uri="{9D8B030D-6E8A-4147-A177-3AD203B41FA5}">
                      <a16:colId xmlns:a16="http://schemas.microsoft.com/office/drawing/2014/main" xmlns="" val="3011373566"/>
                    </a:ext>
                  </a:extLst>
                </a:gridCol>
                <a:gridCol w="754482">
                  <a:extLst>
                    <a:ext uri="{9D8B030D-6E8A-4147-A177-3AD203B41FA5}">
                      <a16:colId xmlns:a16="http://schemas.microsoft.com/office/drawing/2014/main" xmlns="" val="2814402310"/>
                    </a:ext>
                  </a:extLst>
                </a:gridCol>
                <a:gridCol w="1361349">
                  <a:extLst>
                    <a:ext uri="{9D8B030D-6E8A-4147-A177-3AD203B41FA5}">
                      <a16:colId xmlns:a16="http://schemas.microsoft.com/office/drawing/2014/main" xmlns="" val="2694770358"/>
                    </a:ext>
                  </a:extLst>
                </a:gridCol>
                <a:gridCol w="1529997">
                  <a:extLst>
                    <a:ext uri="{9D8B030D-6E8A-4147-A177-3AD203B41FA5}">
                      <a16:colId xmlns:a16="http://schemas.microsoft.com/office/drawing/2014/main" xmlns="" val="1315825967"/>
                    </a:ext>
                  </a:extLst>
                </a:gridCol>
                <a:gridCol w="1154430">
                  <a:extLst>
                    <a:ext uri="{9D8B030D-6E8A-4147-A177-3AD203B41FA5}">
                      <a16:colId xmlns:a16="http://schemas.microsoft.com/office/drawing/2014/main" xmlns="" val="1779687114"/>
                    </a:ext>
                  </a:extLst>
                </a:gridCol>
                <a:gridCol w="903465">
                  <a:extLst>
                    <a:ext uri="{9D8B030D-6E8A-4147-A177-3AD203B41FA5}">
                      <a16:colId xmlns:a16="http://schemas.microsoft.com/office/drawing/2014/main" xmlns="" val="1605056156"/>
                    </a:ext>
                  </a:extLst>
                </a:gridCol>
                <a:gridCol w="1045615">
                  <a:extLst>
                    <a:ext uri="{9D8B030D-6E8A-4147-A177-3AD203B41FA5}">
                      <a16:colId xmlns:a16="http://schemas.microsoft.com/office/drawing/2014/main" xmlns="" val="1664348145"/>
                    </a:ext>
                  </a:extLst>
                </a:gridCol>
                <a:gridCol w="1131724">
                  <a:extLst>
                    <a:ext uri="{9D8B030D-6E8A-4147-A177-3AD203B41FA5}">
                      <a16:colId xmlns:a16="http://schemas.microsoft.com/office/drawing/2014/main" xmlns="" val="2297878885"/>
                    </a:ext>
                  </a:extLst>
                </a:gridCol>
                <a:gridCol w="988208">
                  <a:extLst>
                    <a:ext uri="{9D8B030D-6E8A-4147-A177-3AD203B41FA5}">
                      <a16:colId xmlns:a16="http://schemas.microsoft.com/office/drawing/2014/main" xmlns="" val="1298204634"/>
                    </a:ext>
                  </a:extLst>
                </a:gridCol>
                <a:gridCol w="1703138">
                  <a:extLst>
                    <a:ext uri="{9D8B030D-6E8A-4147-A177-3AD203B41FA5}">
                      <a16:colId xmlns:a16="http://schemas.microsoft.com/office/drawing/2014/main" xmlns="" val="2174863516"/>
                    </a:ext>
                  </a:extLst>
                </a:gridCol>
              </a:tblGrid>
              <a:tr h="370840">
                <a:tc>
                  <a:txBody>
                    <a:bodyPr/>
                    <a:lstStyle/>
                    <a:p>
                      <a:pPr algn="ctr"/>
                      <a:r>
                        <a:rPr lang="en-US" sz="1400" noProof="0" dirty="0" smtClean="0"/>
                        <a:t>EEM</a:t>
                      </a:r>
                      <a:endParaRPr lang="en-US" sz="1400" noProof="0" dirty="0"/>
                    </a:p>
                  </a:txBody>
                  <a:tcPr anchor="ctr"/>
                </a:tc>
                <a:tc>
                  <a:txBody>
                    <a:bodyPr/>
                    <a:lstStyle/>
                    <a:p>
                      <a:pPr algn="ctr"/>
                      <a:r>
                        <a:rPr lang="en-US" sz="1400" noProof="0" dirty="0"/>
                        <a:t>CAPEX</a:t>
                      </a:r>
                      <a:r>
                        <a:rPr lang="lv-LV" sz="1400" noProof="0" dirty="0"/>
                        <a:t>, </a:t>
                      </a:r>
                      <a:r>
                        <a:rPr lang="pl-PL" sz="1400" noProof="0" dirty="0" smtClean="0"/>
                        <a:t>PLN</a:t>
                      </a:r>
                      <a:endParaRPr lang="en-US" sz="1400" noProof="0" dirty="0"/>
                    </a:p>
                  </a:txBody>
                  <a:tcPr anchor="ctr"/>
                </a:tc>
                <a:tc>
                  <a:txBody>
                    <a:bodyPr/>
                    <a:lstStyle/>
                    <a:p>
                      <a:pPr algn="ctr"/>
                      <a:r>
                        <a:rPr lang="pl-PL" sz="1400" noProof="0" dirty="0" smtClean="0"/>
                        <a:t>Roczne oszczędności</a:t>
                      </a:r>
                      <a:r>
                        <a:rPr lang="lv-LV" sz="1400" noProof="0" dirty="0" smtClean="0"/>
                        <a:t>, </a:t>
                      </a:r>
                      <a:r>
                        <a:rPr lang="pl-PL" sz="1400" noProof="0" dirty="0" smtClean="0"/>
                        <a:t>PLN</a:t>
                      </a:r>
                      <a:r>
                        <a:rPr lang="lv-LV" sz="1400" noProof="0" dirty="0" smtClean="0"/>
                        <a:t>/</a:t>
                      </a:r>
                      <a:r>
                        <a:rPr lang="pl-PL" sz="1400" noProof="0" dirty="0" smtClean="0"/>
                        <a:t>rok</a:t>
                      </a:r>
                      <a:endParaRPr lang="en-US" sz="1400" noProof="0" dirty="0"/>
                    </a:p>
                  </a:txBody>
                  <a:tcPr anchor="ctr"/>
                </a:tc>
                <a:tc>
                  <a:txBody>
                    <a:bodyPr/>
                    <a:lstStyle/>
                    <a:p>
                      <a:pPr algn="ctr"/>
                      <a:r>
                        <a:rPr lang="pl-PL" sz="1400" noProof="0" dirty="0" smtClean="0"/>
                        <a:t>Trwałość </a:t>
                      </a:r>
                      <a:r>
                        <a:rPr lang="en-US" sz="1400" noProof="0" dirty="0" err="1" smtClean="0"/>
                        <a:t>projektu</a:t>
                      </a:r>
                      <a:r>
                        <a:rPr lang="lv-LV" sz="1400" noProof="0" dirty="0" smtClean="0"/>
                        <a:t>, </a:t>
                      </a:r>
                      <a:r>
                        <a:rPr lang="pl-PL" sz="1400" noProof="0" dirty="0" smtClean="0"/>
                        <a:t>lata</a:t>
                      </a:r>
                      <a:endParaRPr lang="en-US" sz="1400" noProof="0" dirty="0"/>
                    </a:p>
                  </a:txBody>
                  <a:tcPr anchor="ctr"/>
                </a:tc>
                <a:tc>
                  <a:txBody>
                    <a:bodyPr/>
                    <a:lstStyle/>
                    <a:p>
                      <a:pPr algn="ctr"/>
                      <a:r>
                        <a:rPr lang="en-US" sz="1400" noProof="0" dirty="0"/>
                        <a:t>NPV</a:t>
                      </a:r>
                      <a:r>
                        <a:rPr lang="lv-LV" sz="1400" noProof="0" dirty="0"/>
                        <a:t>, </a:t>
                      </a:r>
                      <a:r>
                        <a:rPr lang="pl-PL" sz="1400" noProof="0" dirty="0" smtClean="0"/>
                        <a:t>PLN</a:t>
                      </a:r>
                      <a:endParaRPr lang="en-US" sz="1400" noProof="0" dirty="0"/>
                    </a:p>
                  </a:txBody>
                  <a:tcPr anchor="ctr"/>
                </a:tc>
                <a:tc>
                  <a:txBody>
                    <a:bodyPr/>
                    <a:lstStyle/>
                    <a:p>
                      <a:pPr algn="ctr"/>
                      <a:r>
                        <a:rPr lang="en-US" sz="1400" noProof="0" dirty="0"/>
                        <a:t>IRR</a:t>
                      </a:r>
                      <a:r>
                        <a:rPr lang="lv-LV" sz="1400" noProof="0" dirty="0"/>
                        <a:t>, %</a:t>
                      </a:r>
                      <a:endParaRPr lang="en-US" sz="1400" noProof="0" dirty="0"/>
                    </a:p>
                  </a:txBody>
                  <a:tcPr anchor="ctr"/>
                </a:tc>
                <a:tc>
                  <a:txBody>
                    <a:bodyPr/>
                    <a:lstStyle/>
                    <a:p>
                      <a:pPr algn="ctr"/>
                      <a:r>
                        <a:rPr lang="pl-PL" sz="1400" noProof="0" dirty="0" smtClean="0"/>
                        <a:t>Wskaźnik korzyści</a:t>
                      </a:r>
                      <a:endParaRPr lang="en-US" sz="1400" noProof="0" dirty="0"/>
                    </a:p>
                  </a:txBody>
                  <a:tcPr anchor="ctr"/>
                </a:tc>
                <a:tc>
                  <a:txBody>
                    <a:bodyPr/>
                    <a:lstStyle/>
                    <a:p>
                      <a:pPr algn="ctr"/>
                      <a:r>
                        <a:rPr lang="pl-PL" sz="1400" noProof="0" dirty="0" smtClean="0"/>
                        <a:t>Najgorszy przypadek </a:t>
                      </a:r>
                      <a:r>
                        <a:rPr lang="en-US" sz="1400" noProof="0" dirty="0" smtClean="0"/>
                        <a:t>NPV</a:t>
                      </a:r>
                      <a:r>
                        <a:rPr lang="lv-LV" sz="1400" noProof="0" dirty="0"/>
                        <a:t>, </a:t>
                      </a:r>
                      <a:r>
                        <a:rPr lang="pl-PL" sz="1400" noProof="0" dirty="0" smtClean="0"/>
                        <a:t>lata</a:t>
                      </a:r>
                      <a:endParaRPr lang="en-US" sz="1400" noProof="0" dirty="0"/>
                    </a:p>
                  </a:txBody>
                  <a:tcPr anchor="ctr"/>
                </a:tc>
                <a:tc>
                  <a:txBody>
                    <a:bodyPr/>
                    <a:lstStyle/>
                    <a:p>
                      <a:pPr algn="ctr"/>
                      <a:r>
                        <a:rPr lang="pl-PL" sz="1400" noProof="0" dirty="0" smtClean="0"/>
                        <a:t>Najlepszy przypadek</a:t>
                      </a:r>
                      <a:r>
                        <a:rPr lang="en-US" sz="1400" noProof="0" dirty="0" smtClean="0"/>
                        <a:t>NPV</a:t>
                      </a:r>
                      <a:r>
                        <a:rPr lang="lv-LV" sz="1400" noProof="0" dirty="0"/>
                        <a:t>, </a:t>
                      </a:r>
                      <a:r>
                        <a:rPr lang="pl-PL" sz="1400" noProof="0" dirty="0" smtClean="0"/>
                        <a:t>lata</a:t>
                      </a:r>
                      <a:endParaRPr lang="en-US" sz="1400" noProof="0" dirty="0"/>
                    </a:p>
                  </a:txBody>
                  <a:tcPr anchor="ctr"/>
                </a:tc>
                <a:tc>
                  <a:txBody>
                    <a:bodyPr/>
                    <a:lstStyle/>
                    <a:p>
                      <a:pPr algn="ctr"/>
                      <a:r>
                        <a:rPr lang="en-US" sz="1400" noProof="0" dirty="0" smtClean="0"/>
                        <a:t>Dec</a:t>
                      </a:r>
                      <a:r>
                        <a:rPr lang="pl-PL" sz="1400" noProof="0" dirty="0" err="1" smtClean="0"/>
                        <a:t>yzja</a:t>
                      </a:r>
                      <a:endParaRPr lang="en-US" sz="1400" noProof="0" dirty="0"/>
                    </a:p>
                  </a:txBody>
                  <a:tcPr anchor="ctr"/>
                </a:tc>
                <a:extLst>
                  <a:ext uri="{0D108BD9-81ED-4DB2-BD59-A6C34878D82A}">
                    <a16:rowId xmlns:a16="http://schemas.microsoft.com/office/drawing/2014/main" xmlns="" val="138815304"/>
                  </a:ext>
                </a:extLst>
              </a:tr>
              <a:tr h="370840">
                <a:tc>
                  <a:txBody>
                    <a:bodyPr/>
                    <a:lstStyle/>
                    <a:p>
                      <a:pPr algn="l"/>
                      <a:r>
                        <a:rPr lang="lv-LV" sz="1400" dirty="0"/>
                        <a:t>1</a:t>
                      </a:r>
                    </a:p>
                  </a:txBody>
                  <a:tcPr anchor="ct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r>
                        <a:rPr lang="pl-PL" sz="1400" noProof="0" dirty="0" smtClean="0"/>
                        <a:t>Rezygnacja</a:t>
                      </a:r>
                      <a:endParaRPr lang="en-US" sz="1400" noProof="0" dirty="0"/>
                    </a:p>
                  </a:txBody>
                  <a:tcPr anchor="ctr">
                    <a:solidFill>
                      <a:schemeClr val="accent4">
                        <a:lumMod val="60000"/>
                        <a:lumOff val="40000"/>
                      </a:schemeClr>
                    </a:solidFill>
                  </a:tcPr>
                </a:tc>
                <a:extLst>
                  <a:ext uri="{0D108BD9-81ED-4DB2-BD59-A6C34878D82A}">
                    <a16:rowId xmlns:a16="http://schemas.microsoft.com/office/drawing/2014/main" xmlns="" val="24237148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t>2</a:t>
                      </a:r>
                    </a:p>
                  </a:txBody>
                  <a:tcPr anchor="ct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r>
                        <a:rPr lang="pl-PL" sz="1400" noProof="0" dirty="0" smtClean="0"/>
                        <a:t>Inwestycja</a:t>
                      </a:r>
                      <a:endParaRPr lang="en-US" sz="1400" noProof="0" dirty="0"/>
                    </a:p>
                  </a:txBody>
                  <a:tcPr anchor="ctr">
                    <a:solidFill>
                      <a:srgbClr val="92D050"/>
                    </a:solidFill>
                  </a:tcPr>
                </a:tc>
                <a:extLst>
                  <a:ext uri="{0D108BD9-81ED-4DB2-BD59-A6C34878D82A}">
                    <a16:rowId xmlns:a16="http://schemas.microsoft.com/office/drawing/2014/main" xmlns="" val="525662589"/>
                  </a:ext>
                </a:extLst>
              </a:tr>
              <a:tr h="370840">
                <a:tc>
                  <a:txBody>
                    <a:bodyPr/>
                    <a:lstStyle/>
                    <a:p>
                      <a:pPr algn="l"/>
                      <a:r>
                        <a:rPr lang="lv-LV" sz="1400" dirty="0"/>
                        <a:t>3</a:t>
                      </a:r>
                    </a:p>
                  </a:txBody>
                  <a:tcPr anchor="ct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r>
                        <a:rPr lang="pl-PL" sz="1400" noProof="0" dirty="0" smtClean="0"/>
                        <a:t>Zastanowić się</a:t>
                      </a:r>
                      <a:endParaRPr lang="en-US" sz="1400" noProof="0" dirty="0"/>
                    </a:p>
                  </a:txBody>
                  <a:tcPr anchor="ctr">
                    <a:solidFill>
                      <a:srgbClr val="FFC000"/>
                    </a:solidFill>
                  </a:tcPr>
                </a:tc>
                <a:extLst>
                  <a:ext uri="{0D108BD9-81ED-4DB2-BD59-A6C34878D82A}">
                    <a16:rowId xmlns:a16="http://schemas.microsoft.com/office/drawing/2014/main" xmlns="" val="3284355770"/>
                  </a:ext>
                </a:extLst>
              </a:tr>
              <a:tr h="370840">
                <a:tc>
                  <a:txBody>
                    <a:bodyPr/>
                    <a:lstStyle/>
                    <a:p>
                      <a:pPr algn="l"/>
                      <a:r>
                        <a:rPr lang="lv-LV" sz="1400" dirty="0"/>
                        <a:t>4</a:t>
                      </a:r>
                    </a:p>
                  </a:txBody>
                  <a:tcPr anchor="ct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extLst>
                  <a:ext uri="{0D108BD9-81ED-4DB2-BD59-A6C34878D82A}">
                    <a16:rowId xmlns:a16="http://schemas.microsoft.com/office/drawing/2014/main" xmlns="" val="4232914419"/>
                  </a:ext>
                </a:extLst>
              </a:tr>
              <a:tr h="370840">
                <a:tc>
                  <a:txBody>
                    <a:bodyPr/>
                    <a:lstStyle/>
                    <a:p>
                      <a:pPr algn="l"/>
                      <a:r>
                        <a:rPr lang="lv-LV" sz="1400" dirty="0"/>
                        <a:t>5</a:t>
                      </a:r>
                    </a:p>
                  </a:txBody>
                  <a:tcPr anchor="ct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dirty="0"/>
                    </a:p>
                  </a:txBody>
                  <a:tcPr/>
                </a:tc>
                <a:extLst>
                  <a:ext uri="{0D108BD9-81ED-4DB2-BD59-A6C34878D82A}">
                    <a16:rowId xmlns:a16="http://schemas.microsoft.com/office/drawing/2014/main" xmlns="" val="1272335197"/>
                  </a:ext>
                </a:extLst>
              </a:tr>
              <a:tr h="370840">
                <a:tc>
                  <a:txBody>
                    <a:bodyPr/>
                    <a:lstStyle/>
                    <a:p>
                      <a:pPr algn="l"/>
                      <a:r>
                        <a:rPr lang="lv-LV" sz="1400" dirty="0"/>
                        <a:t>6</a:t>
                      </a:r>
                    </a:p>
                  </a:txBody>
                  <a:tcPr anchor="ct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dirty="0"/>
                    </a:p>
                  </a:txBody>
                  <a:tcPr/>
                </a:tc>
                <a:extLst>
                  <a:ext uri="{0D108BD9-81ED-4DB2-BD59-A6C34878D82A}">
                    <a16:rowId xmlns:a16="http://schemas.microsoft.com/office/drawing/2014/main" xmlns="" val="130377440"/>
                  </a:ext>
                </a:extLst>
              </a:tr>
              <a:tr h="370840">
                <a:tc>
                  <a:txBody>
                    <a:bodyPr/>
                    <a:lstStyle/>
                    <a:p>
                      <a:pPr algn="l"/>
                      <a:r>
                        <a:rPr lang="lv-LV" sz="1400" dirty="0"/>
                        <a:t>7</a:t>
                      </a:r>
                    </a:p>
                  </a:txBody>
                  <a:tcPr anchor="ct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dirty="0"/>
                    </a:p>
                  </a:txBody>
                  <a:tcPr/>
                </a:tc>
                <a:extLst>
                  <a:ext uri="{0D108BD9-81ED-4DB2-BD59-A6C34878D82A}">
                    <a16:rowId xmlns:a16="http://schemas.microsoft.com/office/drawing/2014/main" xmlns="" val="93757802"/>
                  </a:ext>
                </a:extLst>
              </a:tr>
              <a:tr h="370840">
                <a:tc>
                  <a:txBody>
                    <a:bodyPr/>
                    <a:lstStyle/>
                    <a:p>
                      <a:pPr algn="l"/>
                      <a:r>
                        <a:rPr lang="lv-LV" sz="1400" dirty="0"/>
                        <a:t>8</a:t>
                      </a:r>
                    </a:p>
                  </a:txBody>
                  <a:tcPr anchor="ct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dirty="0"/>
                    </a:p>
                  </a:txBody>
                  <a:tcPr/>
                </a:tc>
                <a:extLst>
                  <a:ext uri="{0D108BD9-81ED-4DB2-BD59-A6C34878D82A}">
                    <a16:rowId xmlns:a16="http://schemas.microsoft.com/office/drawing/2014/main" xmlns="" val="3606547481"/>
                  </a:ext>
                </a:extLst>
              </a:tr>
              <a:tr h="370840">
                <a:tc>
                  <a:txBody>
                    <a:bodyPr/>
                    <a:lstStyle/>
                    <a:p>
                      <a:pPr algn="l"/>
                      <a:r>
                        <a:rPr lang="lv-LV" sz="1400" dirty="0"/>
                        <a:t>9</a:t>
                      </a:r>
                    </a:p>
                  </a:txBody>
                  <a:tcPr anchor="ct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dirty="0"/>
                    </a:p>
                  </a:txBody>
                  <a:tcPr/>
                </a:tc>
                <a:extLst>
                  <a:ext uri="{0D108BD9-81ED-4DB2-BD59-A6C34878D82A}">
                    <a16:rowId xmlns:a16="http://schemas.microsoft.com/office/drawing/2014/main" xmlns="" val="1643546107"/>
                  </a:ext>
                </a:extLst>
              </a:tr>
              <a:tr h="370840">
                <a:tc>
                  <a:txBody>
                    <a:bodyPr/>
                    <a:lstStyle/>
                    <a:p>
                      <a:pPr algn="l"/>
                      <a:r>
                        <a:rPr lang="lv-LV" sz="1400" dirty="0"/>
                        <a:t>10</a:t>
                      </a:r>
                    </a:p>
                  </a:txBody>
                  <a:tcPr anchor="ct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a:p>
                  </a:txBody>
                  <a:tcPr/>
                </a:tc>
                <a:tc>
                  <a:txBody>
                    <a:bodyPr/>
                    <a:lstStyle/>
                    <a:p>
                      <a:endParaRPr lang="lv-LV" dirty="0"/>
                    </a:p>
                  </a:txBody>
                  <a:tcPr/>
                </a:tc>
                <a:extLst>
                  <a:ext uri="{0D108BD9-81ED-4DB2-BD59-A6C34878D82A}">
                    <a16:rowId xmlns:a16="http://schemas.microsoft.com/office/drawing/2014/main" xmlns="" val="3311833219"/>
                  </a:ext>
                </a:extLst>
              </a:tr>
            </a:tbl>
          </a:graphicData>
        </a:graphic>
      </p:graphicFrame>
    </p:spTree>
    <p:extLst>
      <p:ext uri="{BB962C8B-B14F-4D97-AF65-F5344CB8AC3E}">
        <p14:creationId xmlns:p14="http://schemas.microsoft.com/office/powerpoint/2010/main" val="345540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95954A-CFAB-B6DD-6109-3C9E63E16733}"/>
              </a:ext>
            </a:extLst>
          </p:cNvPr>
          <p:cNvSpPr>
            <a:spLocks noGrp="1"/>
          </p:cNvSpPr>
          <p:nvPr>
            <p:ph type="title"/>
          </p:nvPr>
        </p:nvSpPr>
        <p:spPr/>
        <p:txBody>
          <a:bodyPr>
            <a:normAutofit/>
          </a:bodyPr>
          <a:lstStyle/>
          <a:p>
            <a:r>
              <a:rPr lang="en-US" sz="3600" dirty="0"/>
              <a:t>Total for Projects worth pursuing</a:t>
            </a:r>
            <a:endParaRPr lang="lv-LV" dirty="0"/>
          </a:p>
        </p:txBody>
      </p:sp>
      <p:graphicFrame>
        <p:nvGraphicFramePr>
          <p:cNvPr id="4" name="Content Placeholder 3">
            <a:extLst>
              <a:ext uri="{FF2B5EF4-FFF2-40B4-BE49-F238E27FC236}">
                <a16:creationId xmlns:a16="http://schemas.microsoft.com/office/drawing/2014/main" xmlns="" id="{D6B0CEF0-348D-5E02-B144-8F71252920AD}"/>
              </a:ext>
            </a:extLst>
          </p:cNvPr>
          <p:cNvGraphicFramePr>
            <a:graphicFrameLocks/>
          </p:cNvGraphicFramePr>
          <p:nvPr>
            <p:extLst>
              <p:ext uri="{D42A27DB-BD31-4B8C-83A1-F6EECF244321}">
                <p14:modId xmlns:p14="http://schemas.microsoft.com/office/powerpoint/2010/main" val="3831099745"/>
              </p:ext>
            </p:extLst>
          </p:nvPr>
        </p:nvGraphicFramePr>
        <p:xfrm>
          <a:off x="1480785" y="1705177"/>
          <a:ext cx="9155779" cy="1336874"/>
        </p:xfrm>
        <a:graphic>
          <a:graphicData uri="http://schemas.openxmlformats.org/drawingml/2006/table">
            <a:tbl>
              <a:tblPr firstRow="1" bandRow="1">
                <a:tableStyleId>{5C22544A-7EE6-4342-B048-85BDC9FD1C3A}</a:tableStyleId>
              </a:tblPr>
              <a:tblGrid>
                <a:gridCol w="1893747">
                  <a:extLst>
                    <a:ext uri="{9D8B030D-6E8A-4147-A177-3AD203B41FA5}">
                      <a16:colId xmlns:a16="http://schemas.microsoft.com/office/drawing/2014/main" xmlns="" val="2814402310"/>
                    </a:ext>
                  </a:extLst>
                </a:gridCol>
                <a:gridCol w="2457101">
                  <a:extLst>
                    <a:ext uri="{9D8B030D-6E8A-4147-A177-3AD203B41FA5}">
                      <a16:colId xmlns:a16="http://schemas.microsoft.com/office/drawing/2014/main" xmlns="" val="2694770358"/>
                    </a:ext>
                  </a:extLst>
                </a:gridCol>
                <a:gridCol w="2593910">
                  <a:extLst>
                    <a:ext uri="{9D8B030D-6E8A-4147-A177-3AD203B41FA5}">
                      <a16:colId xmlns:a16="http://schemas.microsoft.com/office/drawing/2014/main" xmlns="" val="1779687114"/>
                    </a:ext>
                  </a:extLst>
                </a:gridCol>
                <a:gridCol w="2211021">
                  <a:extLst>
                    <a:ext uri="{9D8B030D-6E8A-4147-A177-3AD203B41FA5}">
                      <a16:colId xmlns:a16="http://schemas.microsoft.com/office/drawing/2014/main" xmlns="" val="1342349159"/>
                    </a:ext>
                  </a:extLst>
                </a:gridCol>
              </a:tblGrid>
              <a:tr h="697686">
                <a:tc>
                  <a:txBody>
                    <a:bodyPr/>
                    <a:lstStyle/>
                    <a:p>
                      <a:pPr algn="ctr"/>
                      <a:r>
                        <a:rPr lang="en-US" sz="1800" noProof="0" dirty="0"/>
                        <a:t>CAPEX</a:t>
                      </a:r>
                      <a:r>
                        <a:rPr lang="lv-LV" sz="1800" noProof="0" dirty="0"/>
                        <a:t>, </a:t>
                      </a:r>
                      <a:r>
                        <a:rPr lang="pl-PL" sz="1800" noProof="0" dirty="0" smtClean="0"/>
                        <a:t>PLN</a:t>
                      </a:r>
                      <a:endParaRPr lang="en-US" sz="1800" noProof="0" dirty="0"/>
                    </a:p>
                  </a:txBody>
                  <a:tcPr anchor="ctr"/>
                </a:tc>
                <a:tc>
                  <a:txBody>
                    <a:bodyPr/>
                    <a:lstStyle/>
                    <a:p>
                      <a:pPr algn="ctr"/>
                      <a:r>
                        <a:rPr lang="pl-PL" sz="1800" noProof="0" dirty="0" smtClean="0"/>
                        <a:t>Roczne oszczędności (PLN)</a:t>
                      </a:r>
                      <a:endParaRPr lang="pl-PL" sz="18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noProof="0" dirty="0" smtClean="0"/>
                        <a:t>Roczne oszczędności (MWh)</a:t>
                      </a:r>
                      <a:endParaRPr lang="pl-PL" sz="18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noProof="0" dirty="0"/>
                        <a:t>NPV</a:t>
                      </a:r>
                      <a:r>
                        <a:rPr lang="lv-LV" sz="1800" noProof="0" dirty="0"/>
                        <a:t>, </a:t>
                      </a:r>
                      <a:r>
                        <a:rPr lang="pl-PL" sz="1800" noProof="0" dirty="0" smtClean="0"/>
                        <a:t>PLN</a:t>
                      </a:r>
                      <a:endParaRPr lang="en-US" sz="1800" noProof="0" dirty="0"/>
                    </a:p>
                  </a:txBody>
                  <a:tcPr anchor="ctr"/>
                </a:tc>
                <a:extLst>
                  <a:ext uri="{0D108BD9-81ED-4DB2-BD59-A6C34878D82A}">
                    <a16:rowId xmlns:a16="http://schemas.microsoft.com/office/drawing/2014/main" xmlns="" val="138815304"/>
                  </a:ext>
                </a:extLst>
              </a:tr>
              <a:tr h="639188">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tc>
                  <a:txBody>
                    <a:bodyPr/>
                    <a:lstStyle/>
                    <a:p>
                      <a:pPr algn="ctr"/>
                      <a:endParaRPr lang="lv-LV" dirty="0"/>
                    </a:p>
                  </a:txBody>
                  <a:tcPr/>
                </a:tc>
                <a:extLst>
                  <a:ext uri="{0D108BD9-81ED-4DB2-BD59-A6C34878D82A}">
                    <a16:rowId xmlns:a16="http://schemas.microsoft.com/office/drawing/2014/main" xmlns="" val="2423714844"/>
                  </a:ext>
                </a:extLst>
              </a:tr>
            </a:tbl>
          </a:graphicData>
        </a:graphic>
      </p:graphicFrame>
    </p:spTree>
    <p:extLst>
      <p:ext uri="{BB962C8B-B14F-4D97-AF65-F5344CB8AC3E}">
        <p14:creationId xmlns:p14="http://schemas.microsoft.com/office/powerpoint/2010/main" val="392071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B49E74-12B1-6C0C-7F8A-9E0B637483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xmlns="" id="{6A4CC956-AF5E-786F-C93F-D8D8B50DAA47}"/>
              </a:ext>
            </a:extLst>
          </p:cNvPr>
          <p:cNvSpPr>
            <a:spLocks noGrp="1"/>
          </p:cNvSpPr>
          <p:nvPr>
            <p:ph type="ctrTitle"/>
          </p:nvPr>
        </p:nvSpPr>
        <p:spPr/>
        <p:txBody>
          <a:bodyPr/>
          <a:lstStyle/>
          <a:p>
            <a:r>
              <a:rPr lang="pl-PL" dirty="0" smtClean="0"/>
              <a:t>Przeglą</a:t>
            </a:r>
            <a:r>
              <a:rPr lang="pl-PL" dirty="0" smtClean="0"/>
              <a:t>d </a:t>
            </a:r>
            <a:r>
              <a:rPr lang="pl-PL" dirty="0" smtClean="0"/>
              <a:t>środków efektywności energetycznej</a:t>
            </a:r>
            <a:endParaRPr lang="de-AT" dirty="0"/>
          </a:p>
        </p:txBody>
      </p:sp>
      <p:sp>
        <p:nvSpPr>
          <p:cNvPr id="5" name="Subtitle 4">
            <a:extLst>
              <a:ext uri="{FF2B5EF4-FFF2-40B4-BE49-F238E27FC236}">
                <a16:creationId xmlns:a16="http://schemas.microsoft.com/office/drawing/2014/main" xmlns="" id="{1DA523B2-4A09-B07D-274B-F85078E4B558}"/>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282605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2D884-B548-1B15-039A-3046FD7047FF}"/>
              </a:ext>
            </a:extLst>
          </p:cNvPr>
          <p:cNvSpPr>
            <a:spLocks noGrp="1"/>
          </p:cNvSpPr>
          <p:nvPr>
            <p:ph type="title"/>
          </p:nvPr>
        </p:nvSpPr>
        <p:spPr/>
        <p:txBody>
          <a:bodyPr/>
          <a:lstStyle/>
          <a:p>
            <a:r>
              <a:rPr lang="pl-PL" dirty="0" smtClean="0"/>
              <a:t>Przeprowadzenie audytu energetycznego</a:t>
            </a:r>
            <a:endParaRPr lang="pl-PL" dirty="0"/>
          </a:p>
        </p:txBody>
      </p:sp>
      <p:sp>
        <p:nvSpPr>
          <p:cNvPr id="3" name="Content Placeholder 2">
            <a:extLst>
              <a:ext uri="{FF2B5EF4-FFF2-40B4-BE49-F238E27FC236}">
                <a16:creationId xmlns:a16="http://schemas.microsoft.com/office/drawing/2014/main" xmlns="" id="{35AD0E92-C8FD-B3AB-7332-7807CC3E40A5}"/>
              </a:ext>
            </a:extLst>
          </p:cNvPr>
          <p:cNvSpPr>
            <a:spLocks noGrp="1"/>
          </p:cNvSpPr>
          <p:nvPr>
            <p:ph idx="1"/>
          </p:nvPr>
        </p:nvSpPr>
        <p:spPr/>
        <p:txBody>
          <a:bodyPr/>
          <a:lstStyle/>
          <a:p>
            <a:r>
              <a:rPr lang="pl-PL" i="1" dirty="0" smtClean="0">
                <a:solidFill>
                  <a:srgbClr val="323A3A"/>
                </a:solidFill>
                <a:highlight>
                  <a:srgbClr val="FFFF00"/>
                </a:highlight>
                <a:ea typeface="Calibri" panose="020F0502020204030204" pitchFamily="34" charset="0"/>
                <a:cs typeface="Open Sans" panose="020B0606030504020204" pitchFamily="34" charset="0"/>
              </a:rPr>
              <a:t>Przedstaw pokrótce, w jaki sposób audyt energetyczny został przeprowadzony w firmie, kluczowe obszary oceny, główne ustalenia, obecne warunki, możliwości ulepszeń itp. Jeśli to możliwe, dołącz obrazy i inne materiały wizualne</a:t>
            </a:r>
            <a:r>
              <a:rPr lang="en-US" i="1" dirty="0" smtClean="0">
                <a:solidFill>
                  <a:srgbClr val="323A3A"/>
                </a:solidFill>
                <a:highlight>
                  <a:srgbClr val="FFFF00"/>
                </a:highlight>
                <a:cs typeface="Open Sans" panose="020B0606030504020204" pitchFamily="34" charset="0"/>
              </a:rPr>
              <a:t>. </a:t>
            </a:r>
            <a:endParaRPr lang="en-US" i="1" dirty="0">
              <a:solidFill>
                <a:srgbClr val="323A3A"/>
              </a:solidFill>
              <a:highlight>
                <a:srgbClr val="FFFF00"/>
              </a:highlight>
              <a:cs typeface="Open Sans" panose="020B0606030504020204" pitchFamily="34" charset="0"/>
            </a:endParaRPr>
          </a:p>
          <a:p>
            <a:endParaRPr lang="lv-LV" sz="1800" i="1" dirty="0">
              <a:solidFill>
                <a:srgbClr val="323A3A"/>
              </a:solidFill>
              <a:effectLst/>
              <a:highlight>
                <a:srgbClr val="FFFF00"/>
              </a:highlight>
              <a:latin typeface="Verdana" panose="020B0604030504040204" pitchFamily="34" charset="0"/>
              <a:ea typeface="Calibri" panose="020F0502020204030204" pitchFamily="34" charset="0"/>
              <a:cs typeface="Open Sans" panose="020B0606030504020204" pitchFamily="34" charset="0"/>
            </a:endParaRPr>
          </a:p>
          <a:p>
            <a:pPr marL="0" indent="0">
              <a:buNone/>
            </a:pPr>
            <a:endParaRPr lang="lv-LV" dirty="0"/>
          </a:p>
        </p:txBody>
      </p:sp>
    </p:spTree>
    <p:extLst>
      <p:ext uri="{BB962C8B-B14F-4D97-AF65-F5344CB8AC3E}">
        <p14:creationId xmlns:p14="http://schemas.microsoft.com/office/powerpoint/2010/main" val="1668366175"/>
      </p:ext>
    </p:extLst>
  </p:cSld>
  <p:clrMapOvr>
    <a:masterClrMapping/>
  </p:clrMapOvr>
</p:sld>
</file>

<file path=ppt/theme/theme1.xml><?xml version="1.0" encoding="utf-8"?>
<a:theme xmlns:a="http://schemas.openxmlformats.org/drawingml/2006/main" name="Office">
  <a:themeElements>
    <a:clrScheme name="KNOWnNEBs_Brand">
      <a:dk1>
        <a:srgbClr val="323A3A"/>
      </a:dk1>
      <a:lt1>
        <a:sysClr val="window" lastClr="FFFFFF"/>
      </a:lt1>
      <a:dk2>
        <a:srgbClr val="939393"/>
      </a:dk2>
      <a:lt2>
        <a:srgbClr val="FFFFFF"/>
      </a:lt2>
      <a:accent1>
        <a:srgbClr val="045A68"/>
      </a:accent1>
      <a:accent2>
        <a:srgbClr val="72A0A8"/>
      </a:accent2>
      <a:accent3>
        <a:srgbClr val="DFE5E8"/>
      </a:accent3>
      <a:accent4>
        <a:srgbClr val="A5294A"/>
      </a:accent4>
      <a:accent5>
        <a:srgbClr val="CC8899"/>
      </a:accent5>
      <a:accent6>
        <a:srgbClr val="F2E7E7"/>
      </a:accent6>
      <a:hlink>
        <a:srgbClr val="A5294A"/>
      </a:hlink>
      <a:folHlink>
        <a:srgbClr val="C37E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2"/>
            </a:gs>
            <a:gs pos="100000">
              <a:schemeClr val="accent1"/>
            </a:gs>
          </a:gsLst>
          <a:lin ang="540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1468</Words>
  <Application>Microsoft Office PowerPoint</Application>
  <PresentationFormat>Panoramiczny</PresentationFormat>
  <Paragraphs>356</Paragraphs>
  <Slides>20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20</vt:i4>
      </vt:variant>
    </vt:vector>
  </HeadingPairs>
  <TitlesOfParts>
    <vt:vector size="26" baseType="lpstr">
      <vt:lpstr>Arial</vt:lpstr>
      <vt:lpstr>Calibri</vt:lpstr>
      <vt:lpstr>Open Sans</vt:lpstr>
      <vt:lpstr>Verdana</vt:lpstr>
      <vt:lpstr>Wingdings</vt:lpstr>
      <vt:lpstr>Office</vt:lpstr>
      <vt:lpstr>TYTUŁ PREZENTACJI: SLAJD 1</vt:lpstr>
      <vt:lpstr>Ile kosztuje energia? </vt:lpstr>
      <vt:lpstr>Ile energii można zaoszczędzić? </vt:lpstr>
      <vt:lpstr>Twój udział w zmianach klimatu</vt:lpstr>
      <vt:lpstr>PODSTAWOWE wnioski</vt:lpstr>
      <vt:lpstr>Energy Efficiency Measure Summary</vt:lpstr>
      <vt:lpstr>Total for Projects worth pursuing</vt:lpstr>
      <vt:lpstr>Przegląd środków efektywności energetycznej</vt:lpstr>
      <vt:lpstr>Przeprowadzenie audytu energetycznego</vt:lpstr>
      <vt:lpstr>EEM1: </vt:lpstr>
      <vt:lpstr>EEM2: </vt:lpstr>
      <vt:lpstr>EEM3: </vt:lpstr>
      <vt:lpstr>EEM4: </vt:lpstr>
      <vt:lpstr>EEM5: </vt:lpstr>
      <vt:lpstr>EEM6: </vt:lpstr>
      <vt:lpstr>EEM7: </vt:lpstr>
      <vt:lpstr>EEM8: </vt:lpstr>
      <vt:lpstr>EEM9: </vt:lpstr>
      <vt:lpstr>EEM10: </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Klimaschutzhaus</dc:title>
  <dc:creator>Corina Maria Stanese</dc:creator>
  <cp:lastModifiedBy>Nitro</cp:lastModifiedBy>
  <cp:revision>36</cp:revision>
  <dcterms:created xsi:type="dcterms:W3CDTF">2022-09-07T13:00:11Z</dcterms:created>
  <dcterms:modified xsi:type="dcterms:W3CDTF">2025-04-15T13:07:21Z</dcterms:modified>
</cp:coreProperties>
</file>