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3840">
          <p15:clr>
            <a:srgbClr val="000000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3" roundtripDataSignature="AMtx7mjxWPCz/3ThPxlVZUuLYl1AhLiJ+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629" y="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customschemas.google.com/relationships/presentationmetadata" Target="meta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5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7495057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4" name="Google Shape;8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800825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8" name="Google Shape;178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571570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0" name="Google Shape;190;p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14155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3" name="Google Shape;203;p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21101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1" name="Google Shape;211;p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0749621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9" name="Google Shape;219;p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8089716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7" name="Google Shape;227;p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1055931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pl-PL"/>
              <a:t>zadanie w parach (w ławkach)</a:t>
            </a:r>
            <a:endParaRPr/>
          </a:p>
        </p:txBody>
      </p:sp>
      <p:sp>
        <p:nvSpPr>
          <p:cNvPr id="235" name="Google Shape;23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42713973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45" name="Google Shape;24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11445151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137c14480ee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56" name="Google Shape;256;g137c14480ee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44994319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1339f76368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65" name="Google Shape;265;g1339f76368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980681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pl-PL"/>
              <a:t>pytamy osoby z klasy</a:t>
            </a:r>
            <a:endParaRPr/>
          </a:p>
        </p:txBody>
      </p:sp>
      <p:sp>
        <p:nvSpPr>
          <p:cNvPr id="92" name="Google Shape;9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70575070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72" name="Google Shape;27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7119574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81" name="Google Shape;281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10957874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90" name="Google Shape;290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47057144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99" name="Google Shape;299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94649103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08" name="Google Shape;308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78789613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17" name="Google Shape;317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40068969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26" name="Google Shape;326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3322541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35" name="Google Shape;33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0164414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pl-PL"/>
              <a:t>teoria -krótko</a:t>
            </a:r>
            <a:endParaRPr/>
          </a:p>
        </p:txBody>
      </p:sp>
      <p:sp>
        <p:nvSpPr>
          <p:cNvPr id="102" name="Google Shape;102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7406674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pl-PL"/>
              <a:t>teoria -krótko</a:t>
            </a:r>
            <a:endParaRPr/>
          </a:p>
        </p:txBody>
      </p:sp>
      <p:sp>
        <p:nvSpPr>
          <p:cNvPr id="110" name="Google Shape;110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9132796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8" name="Google Shape;118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189197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0" name="Google Shape;130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77382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2" name="Google Shape;142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35559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4" name="Google Shape;154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907821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6" name="Google Shape;166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90707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ajd tytułowy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  <p:pic>
        <p:nvPicPr>
          <p:cNvPr id="17" name="Google Shape;17;p9"/>
          <p:cNvPicPr preferRelativeResize="0"/>
          <p:nvPr/>
        </p:nvPicPr>
        <p:blipFill rotWithShape="1">
          <a:blip r:embed="rId2">
            <a:alphaModFix/>
          </a:blip>
          <a:srcRect l="-625" t="-159" b="16737"/>
          <a:stretch/>
        </p:blipFill>
        <p:spPr>
          <a:xfrm>
            <a:off x="-66674" y="-1"/>
            <a:ext cx="12268200" cy="6029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ytuł i tekst pionowy" type="vertTx">
  <p:cSld name="VERTICAL_TEXT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8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3" name="Google Shape;73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ytuł pionowy i tekst" type="vertTitleAndTx">
  <p:cSld name="VERTICAL_TITLE_AND_VERTICAL_TEXT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9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9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9" name="Google Shape;79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ytuł i zawartość" type="obj">
  <p:cSld name="OBJECT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" name="Google Shape;21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  <p:pic>
        <p:nvPicPr>
          <p:cNvPr id="24" name="Google Shape;24;p10"/>
          <p:cNvPicPr preferRelativeResize="0"/>
          <p:nvPr/>
        </p:nvPicPr>
        <p:blipFill rotWithShape="1">
          <a:blip r:embed="rId2">
            <a:alphaModFix/>
          </a:blip>
          <a:srcRect t="1" b="7736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główek sekcji" type="secHead">
  <p:cSld name="SECTION_HEADER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1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1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8" name="Google Shape;28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wa elementy zawartości" type="twoObj">
  <p:cSld name="TWO_OBJECTS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1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" name="Google Shape;34;p12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" name="Google Shape;35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orównanie" type="twoTxTwoObj">
  <p:cSld name="TWO_OBJECTS_WITH_TEX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3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13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13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13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13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ylko tytuł" type="titleOnly">
  <p:cSld name="TITLE_ONLY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usty" type="blank">
  <p:cSld name="BLANK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Zawartość z podpisem" type="objTx">
  <p:cSld name="OBJECT_WITH_CAPTION_TEXT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6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9" name="Google Shape;59;p16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0" name="Google Shape;60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raz z podpisem" type="picTx">
  <p:cSld name="PICTURE_WITH_CAPTION_TEXT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7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6" name="Google Shape;66;p17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7" name="Google Shape;67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_a8Kz5oWYbo,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watch?v=_a8Kz5oWYbo" TargetMode="External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g"/><Relationship Id="rId3" Type="http://schemas.openxmlformats.org/officeDocument/2006/relationships/image" Target="../media/image12.jpg"/><Relationship Id="rId7" Type="http://schemas.openxmlformats.org/officeDocument/2006/relationships/image" Target="../media/image16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"/>
          <p:cNvSpPr txBox="1">
            <a:spLocks noGrp="1"/>
          </p:cNvSpPr>
          <p:nvPr>
            <p:ph type="ctrTitle"/>
          </p:nvPr>
        </p:nvSpPr>
        <p:spPr>
          <a:xfrm>
            <a:off x="309371" y="1835736"/>
            <a:ext cx="11573255" cy="25379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-PL" sz="5400" b="1">
                <a:solidFill>
                  <a:schemeClr val="lt1"/>
                </a:solidFill>
              </a:rPr>
              <a:t>ETYKIETY ENERGETYCZNE </a:t>
            </a:r>
            <a:br>
              <a:rPr lang="pl-PL" sz="5400" b="1">
                <a:solidFill>
                  <a:schemeClr val="lt1"/>
                </a:solidFill>
              </a:rPr>
            </a:br>
            <a:r>
              <a:rPr lang="pl-PL" sz="5400" b="1">
                <a:solidFill>
                  <a:schemeClr val="lt1"/>
                </a:solidFill>
              </a:rPr>
              <a:t> W SŁUŻBIE RATOWANIA PLANETY</a:t>
            </a:r>
            <a:endParaRPr sz="6600" b="1">
              <a:solidFill>
                <a:schemeClr val="lt1"/>
              </a:solidFill>
            </a:endParaRPr>
          </a:p>
        </p:txBody>
      </p:sp>
      <p:pic>
        <p:nvPicPr>
          <p:cNvPr id="87" name="Google Shape;87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23352" y="6130812"/>
            <a:ext cx="1126168" cy="623615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184654" y="5793994"/>
            <a:ext cx="2059617" cy="1054481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928601" y="6236458"/>
            <a:ext cx="2059617" cy="4313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7"/>
          <p:cNvSpPr/>
          <p:nvPr/>
        </p:nvSpPr>
        <p:spPr>
          <a:xfrm>
            <a:off x="0" y="388143"/>
            <a:ext cx="12192001" cy="549275"/>
          </a:xfrm>
          <a:prstGeom prst="rect">
            <a:avLst/>
          </a:prstGeom>
          <a:solidFill>
            <a:srgbClr val="42A10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" name="Google Shape;181;p27"/>
          <p:cNvSpPr txBox="1">
            <a:spLocks noGrp="1"/>
          </p:cNvSpPr>
          <p:nvPr>
            <p:ph type="title"/>
          </p:nvPr>
        </p:nvSpPr>
        <p:spPr>
          <a:xfrm>
            <a:off x="317300" y="699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pl-PL" sz="3400">
                <a:solidFill>
                  <a:schemeClr val="lt1"/>
                </a:solidFill>
              </a:rPr>
              <a:t>NA ETYKIECIE KAŻDY ZNAK MA ZNACZENIE</a:t>
            </a:r>
            <a:endParaRPr/>
          </a:p>
        </p:txBody>
      </p:sp>
      <p:sp>
        <p:nvSpPr>
          <p:cNvPr id="182" name="Google Shape;182;p27"/>
          <p:cNvSpPr txBox="1"/>
          <p:nvPr/>
        </p:nvSpPr>
        <p:spPr>
          <a:xfrm>
            <a:off x="5295879" y="3171985"/>
            <a:ext cx="6657309" cy="1908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pl-PL"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klasa efektywności energetycznej, którą określa się dla danego typu i modelu urządzenia, wskazująca pozycję tego urządzenia względem kolorowej skali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" name="Google Shape;183;p27"/>
          <p:cNvSpPr txBox="1"/>
          <p:nvPr/>
        </p:nvSpPr>
        <p:spPr>
          <a:xfrm>
            <a:off x="1415783" y="6179393"/>
            <a:ext cx="2156977" cy="353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pl-PL" sz="1050" b="0" i="1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grafika: https://eur-lex.europa.eu</a:t>
            </a:r>
            <a:endParaRPr sz="1050" b="0" i="1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4" name="Google Shape;184;p27"/>
          <p:cNvPicPr preferRelativeResize="0"/>
          <p:nvPr/>
        </p:nvPicPr>
        <p:blipFill rotWithShape="1">
          <a:blip r:embed="rId3">
            <a:alphaModFix/>
          </a:blip>
          <a:srcRect r="49924"/>
          <a:stretch/>
        </p:blipFill>
        <p:spPr>
          <a:xfrm>
            <a:off x="1728935" y="1026686"/>
            <a:ext cx="2324591" cy="4802567"/>
          </a:xfrm>
          <a:prstGeom prst="rect">
            <a:avLst/>
          </a:prstGeom>
          <a:noFill/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</p:pic>
      <p:cxnSp>
        <p:nvCxnSpPr>
          <p:cNvPr id="185" name="Google Shape;185;p27"/>
          <p:cNvCxnSpPr/>
          <p:nvPr/>
        </p:nvCxnSpPr>
        <p:spPr>
          <a:xfrm rot="10800000">
            <a:off x="3846136" y="2347274"/>
            <a:ext cx="1449745" cy="1044023"/>
          </a:xfrm>
          <a:prstGeom prst="straightConnector1">
            <a:avLst/>
          </a:prstGeom>
          <a:noFill/>
          <a:ln w="19050" cap="flat" cmpd="sng">
            <a:solidFill>
              <a:srgbClr val="00B050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186" name="Google Shape;186;p27"/>
          <p:cNvSpPr/>
          <p:nvPr/>
        </p:nvSpPr>
        <p:spPr>
          <a:xfrm>
            <a:off x="4753367" y="1183442"/>
            <a:ext cx="7491168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pl-PL" sz="2800" b="1" i="0" u="none" strike="noStrike" cap="non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Stałe</a:t>
            </a:r>
            <a:r>
              <a:rPr lang="pl-PL" sz="2800" b="0" i="0" u="none" strike="noStrike" cap="non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l-PL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elementy </a:t>
            </a:r>
            <a:r>
              <a:rPr lang="pl-PL" sz="2800" b="0" i="0" u="none" strike="noStrike" cap="non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etykiety energetycznej </a:t>
            </a:r>
            <a:r>
              <a:rPr lang="pl-PL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umieszczone na oznaczeniu:</a:t>
            </a: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" name="Google Shape;187;p27"/>
          <p:cNvSpPr txBox="1">
            <a:spLocks noGrp="1"/>
          </p:cNvSpPr>
          <p:nvPr>
            <p:ph type="sldNum" idx="12"/>
          </p:nvPr>
        </p:nvSpPr>
        <p:spPr>
          <a:xfrm>
            <a:off x="9144000" y="6297474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pl-PL" sz="2400">
                <a:solidFill>
                  <a:schemeClr val="lt1"/>
                </a:solidFill>
              </a:rPr>
              <a:t>|</a:t>
            </a:r>
            <a:r>
              <a:rPr lang="pl-PL" sz="2000">
                <a:solidFill>
                  <a:schemeClr val="lt1"/>
                </a:solidFill>
              </a:rPr>
              <a:t>  </a:t>
            </a:r>
            <a:fld id="{00000000-1234-1234-1234-123412341234}" type="slidenum">
              <a:rPr lang="pl-PL" sz="2000">
                <a:solidFill>
                  <a:schemeClr val="lt1"/>
                </a:solidFill>
              </a:rPr>
              <a:t>10</a:t>
            </a:fld>
            <a:endParaRPr sz="20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8"/>
          <p:cNvSpPr/>
          <p:nvPr/>
        </p:nvSpPr>
        <p:spPr>
          <a:xfrm>
            <a:off x="0" y="388143"/>
            <a:ext cx="12192001" cy="549275"/>
          </a:xfrm>
          <a:prstGeom prst="rect">
            <a:avLst/>
          </a:prstGeom>
          <a:solidFill>
            <a:srgbClr val="42A10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" name="Google Shape;193;p28"/>
          <p:cNvSpPr txBox="1">
            <a:spLocks noGrp="1"/>
          </p:cNvSpPr>
          <p:nvPr>
            <p:ph type="title"/>
          </p:nvPr>
        </p:nvSpPr>
        <p:spPr>
          <a:xfrm>
            <a:off x="317300" y="699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pl-PL" sz="3400">
                <a:solidFill>
                  <a:schemeClr val="lt1"/>
                </a:solidFill>
              </a:rPr>
              <a:t>NA ETYKIECIE KAŻDY ZNAK MA ZNACZENIE</a:t>
            </a:r>
            <a:endParaRPr/>
          </a:p>
        </p:txBody>
      </p:sp>
      <p:sp>
        <p:nvSpPr>
          <p:cNvPr id="194" name="Google Shape;194;p28"/>
          <p:cNvSpPr txBox="1"/>
          <p:nvPr/>
        </p:nvSpPr>
        <p:spPr>
          <a:xfrm>
            <a:off x="3404648" y="2706674"/>
            <a:ext cx="8531256" cy="24006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42913" marR="0" lvl="0" indent="-265113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1200"/>
              <a:buFont typeface="Noto Sans Symbols"/>
              <a:buChar char="✔"/>
            </a:pPr>
            <a:r>
              <a:rPr lang="pl-PL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zużycie energii </a:t>
            </a: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42913" marR="0" lvl="0" indent="-265113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1200"/>
              <a:buFont typeface="Noto Sans Symbols"/>
              <a:buChar char="✔"/>
            </a:pPr>
            <a:r>
              <a:rPr lang="pl-PL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pojemność znamionowa, czyli  liczba kompletów naczyń</a:t>
            </a: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42913" marR="0" lvl="0" indent="-265113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1200"/>
              <a:buFont typeface="Noto Sans Symbols"/>
              <a:buChar char="✔"/>
            </a:pPr>
            <a:r>
              <a:rPr lang="pl-PL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zużycie wody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42913" marR="0" lvl="0" indent="-265113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1200"/>
              <a:buFont typeface="Noto Sans Symbols"/>
              <a:buChar char="✔"/>
            </a:pPr>
            <a:r>
              <a:rPr lang="pl-PL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czas trwania programu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42913" marR="0" lvl="0" indent="-265113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1200"/>
              <a:buFont typeface="Noto Sans Symbols"/>
              <a:buChar char="✔"/>
            </a:pPr>
            <a:r>
              <a:rPr lang="pl-PL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emisja hałasu akustycznego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42913" marR="0" lvl="0" indent="-265113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1200"/>
              <a:buFont typeface="Noto Sans Symbols"/>
              <a:buChar char="✔"/>
            </a:pPr>
            <a:r>
              <a:rPr lang="pl-PL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numer rozporządzenia według którego obliczono ww. wartości</a:t>
            </a: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" name="Google Shape;195;p28"/>
          <p:cNvSpPr txBox="1"/>
          <p:nvPr/>
        </p:nvSpPr>
        <p:spPr>
          <a:xfrm>
            <a:off x="1415783" y="6179393"/>
            <a:ext cx="2156977" cy="353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pl-PL" sz="1050" b="0" i="1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grafika: https://eur-lex.europa.eu</a:t>
            </a:r>
            <a:endParaRPr sz="1050" b="0" i="1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6" name="Google Shape;196;p28"/>
          <p:cNvPicPr preferRelativeResize="0"/>
          <p:nvPr/>
        </p:nvPicPr>
        <p:blipFill rotWithShape="1">
          <a:blip r:embed="rId3">
            <a:alphaModFix/>
          </a:blip>
          <a:srcRect r="49924"/>
          <a:stretch/>
        </p:blipFill>
        <p:spPr>
          <a:xfrm>
            <a:off x="655612" y="1052132"/>
            <a:ext cx="2324591" cy="4802567"/>
          </a:xfrm>
          <a:prstGeom prst="rect">
            <a:avLst/>
          </a:prstGeom>
          <a:noFill/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97" name="Google Shape;197;p28"/>
          <p:cNvSpPr/>
          <p:nvPr/>
        </p:nvSpPr>
        <p:spPr>
          <a:xfrm>
            <a:off x="655612" y="3677708"/>
            <a:ext cx="2324590" cy="2199934"/>
          </a:xfrm>
          <a:prstGeom prst="rect">
            <a:avLst/>
          </a:prstGeom>
          <a:noFill/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" name="Google Shape;198;p28"/>
          <p:cNvSpPr/>
          <p:nvPr/>
        </p:nvSpPr>
        <p:spPr>
          <a:xfrm>
            <a:off x="3572760" y="1151671"/>
            <a:ext cx="7491168" cy="1384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pl-PL" sz="2800" b="1" i="0" u="none" strike="noStrike" cap="non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Zmienne</a:t>
            </a:r>
            <a:r>
              <a:rPr lang="pl-PL" sz="2800" b="0" i="0" u="none" strike="noStrike" cap="non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l-PL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elementy </a:t>
            </a:r>
            <a:r>
              <a:rPr lang="pl-PL" sz="2800" b="0" i="0" u="none" strike="noStrike" cap="non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etykiety energetycznej </a:t>
            </a:r>
            <a:r>
              <a:rPr lang="pl-PL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umieszczone na oznaczeniu – </a:t>
            </a:r>
            <a:br>
              <a:rPr lang="pl-PL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pl-PL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przykładowe oznaczenia dla zmywarki:</a:t>
            </a: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9" name="Google Shape;199;p28"/>
          <p:cNvSpPr/>
          <p:nvPr/>
        </p:nvSpPr>
        <p:spPr>
          <a:xfrm>
            <a:off x="3057383" y="3007152"/>
            <a:ext cx="515377" cy="1857080"/>
          </a:xfrm>
          <a:prstGeom prst="leftBrace">
            <a:avLst>
              <a:gd name="adj1" fmla="val 8333"/>
              <a:gd name="adj2" fmla="val 50000"/>
            </a:avLst>
          </a:prstGeom>
          <a:noFill/>
          <a:ln w="1905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" name="Google Shape;200;p28"/>
          <p:cNvSpPr txBox="1">
            <a:spLocks noGrp="1"/>
          </p:cNvSpPr>
          <p:nvPr>
            <p:ph type="sldNum" idx="12"/>
          </p:nvPr>
        </p:nvSpPr>
        <p:spPr>
          <a:xfrm>
            <a:off x="9144000" y="6297474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pl-PL" sz="2400">
                <a:solidFill>
                  <a:schemeClr val="lt1"/>
                </a:solidFill>
              </a:rPr>
              <a:t>|</a:t>
            </a:r>
            <a:r>
              <a:rPr lang="pl-PL" sz="2000">
                <a:solidFill>
                  <a:schemeClr val="lt1"/>
                </a:solidFill>
              </a:rPr>
              <a:t>  </a:t>
            </a:r>
            <a:fld id="{00000000-1234-1234-1234-123412341234}" type="slidenum">
              <a:rPr lang="pl-PL" sz="2000">
                <a:solidFill>
                  <a:schemeClr val="lt1"/>
                </a:solidFill>
              </a:rPr>
              <a:t>11</a:t>
            </a:fld>
            <a:endParaRPr sz="20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29"/>
          <p:cNvSpPr/>
          <p:nvPr/>
        </p:nvSpPr>
        <p:spPr>
          <a:xfrm>
            <a:off x="0" y="388143"/>
            <a:ext cx="12192001" cy="549275"/>
          </a:xfrm>
          <a:prstGeom prst="rect">
            <a:avLst/>
          </a:prstGeom>
          <a:solidFill>
            <a:srgbClr val="42A10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" name="Google Shape;206;p29"/>
          <p:cNvSpPr txBox="1">
            <a:spLocks noGrp="1"/>
          </p:cNvSpPr>
          <p:nvPr>
            <p:ph type="title"/>
          </p:nvPr>
        </p:nvSpPr>
        <p:spPr>
          <a:xfrm>
            <a:off x="317300" y="388143"/>
            <a:ext cx="10515600" cy="549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43790"/>
              <a:buNone/>
            </a:pPr>
            <a:r>
              <a:rPr lang="pl-PL" sz="3400">
                <a:solidFill>
                  <a:schemeClr val="lt1"/>
                </a:solidFill>
              </a:rPr>
              <a:t>DLACZEGO ETYKIETA ENERGETYCZNA JEST TAK WAŻNA?</a:t>
            </a:r>
            <a:endParaRPr sz="3400">
              <a:solidFill>
                <a:schemeClr val="lt1"/>
              </a:solidFill>
            </a:endParaRPr>
          </a:p>
        </p:txBody>
      </p:sp>
      <p:pic>
        <p:nvPicPr>
          <p:cNvPr id="207" name="Google Shape;207;p29"/>
          <p:cNvPicPr preferRelativeResize="0"/>
          <p:nvPr/>
        </p:nvPicPr>
        <p:blipFill rotWithShape="1">
          <a:blip r:embed="rId3">
            <a:alphaModFix/>
          </a:blip>
          <a:srcRect l="7216" r="69782"/>
          <a:stretch/>
        </p:blipFill>
        <p:spPr>
          <a:xfrm>
            <a:off x="735292" y="1148744"/>
            <a:ext cx="2582944" cy="4371975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29"/>
          <p:cNvSpPr txBox="1">
            <a:spLocks noGrp="1"/>
          </p:cNvSpPr>
          <p:nvPr>
            <p:ph type="sldNum" idx="12"/>
          </p:nvPr>
        </p:nvSpPr>
        <p:spPr>
          <a:xfrm>
            <a:off x="9144000" y="6297474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pl-PL" sz="2400">
                <a:solidFill>
                  <a:schemeClr val="lt1"/>
                </a:solidFill>
              </a:rPr>
              <a:t>|</a:t>
            </a:r>
            <a:r>
              <a:rPr lang="pl-PL" sz="2000">
                <a:solidFill>
                  <a:schemeClr val="lt1"/>
                </a:solidFill>
              </a:rPr>
              <a:t>  </a:t>
            </a:r>
            <a:fld id="{00000000-1234-1234-1234-123412341234}" type="slidenum">
              <a:rPr lang="pl-PL" sz="2000">
                <a:solidFill>
                  <a:schemeClr val="lt1"/>
                </a:solidFill>
              </a:rPr>
              <a:t>12</a:t>
            </a:fld>
            <a:endParaRPr sz="20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30"/>
          <p:cNvSpPr/>
          <p:nvPr/>
        </p:nvSpPr>
        <p:spPr>
          <a:xfrm>
            <a:off x="0" y="388143"/>
            <a:ext cx="12192001" cy="549275"/>
          </a:xfrm>
          <a:prstGeom prst="rect">
            <a:avLst/>
          </a:prstGeom>
          <a:solidFill>
            <a:srgbClr val="42A10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" name="Google Shape;214;p30"/>
          <p:cNvSpPr txBox="1">
            <a:spLocks noGrp="1"/>
          </p:cNvSpPr>
          <p:nvPr>
            <p:ph type="title"/>
          </p:nvPr>
        </p:nvSpPr>
        <p:spPr>
          <a:xfrm>
            <a:off x="317300" y="388143"/>
            <a:ext cx="10515600" cy="549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43790"/>
              <a:buNone/>
            </a:pPr>
            <a:r>
              <a:rPr lang="pl-PL" sz="3400">
                <a:solidFill>
                  <a:schemeClr val="lt1"/>
                </a:solidFill>
              </a:rPr>
              <a:t>DLACZEGO ETYKIETA ENERGETYCZNA JEST TAK WAŻNA?</a:t>
            </a:r>
            <a:endParaRPr sz="3400">
              <a:solidFill>
                <a:schemeClr val="lt1"/>
              </a:solidFill>
            </a:endParaRPr>
          </a:p>
        </p:txBody>
      </p:sp>
      <p:pic>
        <p:nvPicPr>
          <p:cNvPr id="215" name="Google Shape;215;p30"/>
          <p:cNvPicPr preferRelativeResize="0"/>
          <p:nvPr/>
        </p:nvPicPr>
        <p:blipFill rotWithShape="1">
          <a:blip r:embed="rId3">
            <a:alphaModFix/>
          </a:blip>
          <a:srcRect l="7215" r="47034"/>
          <a:stretch/>
        </p:blipFill>
        <p:spPr>
          <a:xfrm>
            <a:off x="735292" y="1148744"/>
            <a:ext cx="5137608" cy="4371975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Google Shape;216;p30"/>
          <p:cNvSpPr txBox="1">
            <a:spLocks noGrp="1"/>
          </p:cNvSpPr>
          <p:nvPr>
            <p:ph type="sldNum" idx="12"/>
          </p:nvPr>
        </p:nvSpPr>
        <p:spPr>
          <a:xfrm>
            <a:off x="9144000" y="6297474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pl-PL" sz="2400">
                <a:solidFill>
                  <a:schemeClr val="lt1"/>
                </a:solidFill>
              </a:rPr>
              <a:t>|</a:t>
            </a:r>
            <a:r>
              <a:rPr lang="pl-PL" sz="2000">
                <a:solidFill>
                  <a:schemeClr val="lt1"/>
                </a:solidFill>
              </a:rPr>
              <a:t>  </a:t>
            </a:r>
            <a:fld id="{00000000-1234-1234-1234-123412341234}" type="slidenum">
              <a:rPr lang="pl-PL" sz="2000">
                <a:solidFill>
                  <a:schemeClr val="lt1"/>
                </a:solidFill>
              </a:rPr>
              <a:t>13</a:t>
            </a:fld>
            <a:endParaRPr sz="20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31"/>
          <p:cNvSpPr/>
          <p:nvPr/>
        </p:nvSpPr>
        <p:spPr>
          <a:xfrm>
            <a:off x="0" y="388143"/>
            <a:ext cx="12192001" cy="549275"/>
          </a:xfrm>
          <a:prstGeom prst="rect">
            <a:avLst/>
          </a:prstGeom>
          <a:solidFill>
            <a:srgbClr val="42A10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" name="Google Shape;222;p31"/>
          <p:cNvSpPr txBox="1">
            <a:spLocks noGrp="1"/>
          </p:cNvSpPr>
          <p:nvPr>
            <p:ph type="title"/>
          </p:nvPr>
        </p:nvSpPr>
        <p:spPr>
          <a:xfrm>
            <a:off x="317300" y="388143"/>
            <a:ext cx="10515600" cy="549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43790"/>
              <a:buNone/>
            </a:pPr>
            <a:r>
              <a:rPr lang="pl-PL" sz="3400">
                <a:solidFill>
                  <a:schemeClr val="lt1"/>
                </a:solidFill>
              </a:rPr>
              <a:t>DLACZEGO ETYKIETA ENERGETYCZNA JEST TAK WAŻNA?</a:t>
            </a:r>
            <a:endParaRPr sz="3400">
              <a:solidFill>
                <a:schemeClr val="lt1"/>
              </a:solidFill>
            </a:endParaRPr>
          </a:p>
        </p:txBody>
      </p:sp>
      <p:pic>
        <p:nvPicPr>
          <p:cNvPr id="223" name="Google Shape;223;p31"/>
          <p:cNvPicPr preferRelativeResize="0"/>
          <p:nvPr/>
        </p:nvPicPr>
        <p:blipFill rotWithShape="1">
          <a:blip r:embed="rId3">
            <a:alphaModFix/>
          </a:blip>
          <a:srcRect l="7215" r="23698"/>
          <a:stretch/>
        </p:blipFill>
        <p:spPr>
          <a:xfrm>
            <a:off x="735292" y="1148744"/>
            <a:ext cx="7758260" cy="4371975"/>
          </a:xfrm>
          <a:prstGeom prst="rect">
            <a:avLst/>
          </a:prstGeom>
          <a:noFill/>
          <a:ln>
            <a:noFill/>
          </a:ln>
        </p:spPr>
      </p:pic>
      <p:sp>
        <p:nvSpPr>
          <p:cNvPr id="224" name="Google Shape;224;p31"/>
          <p:cNvSpPr txBox="1">
            <a:spLocks noGrp="1"/>
          </p:cNvSpPr>
          <p:nvPr>
            <p:ph type="sldNum" idx="12"/>
          </p:nvPr>
        </p:nvSpPr>
        <p:spPr>
          <a:xfrm>
            <a:off x="9144000" y="6297474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pl-PL" sz="2400">
                <a:solidFill>
                  <a:schemeClr val="lt1"/>
                </a:solidFill>
              </a:rPr>
              <a:t>|</a:t>
            </a:r>
            <a:r>
              <a:rPr lang="pl-PL" sz="2000">
                <a:solidFill>
                  <a:schemeClr val="lt1"/>
                </a:solidFill>
              </a:rPr>
              <a:t>  </a:t>
            </a:r>
            <a:fld id="{00000000-1234-1234-1234-123412341234}" type="slidenum">
              <a:rPr lang="pl-PL" sz="2000">
                <a:solidFill>
                  <a:schemeClr val="lt1"/>
                </a:solidFill>
              </a:rPr>
              <a:t>14</a:t>
            </a:fld>
            <a:endParaRPr sz="20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32"/>
          <p:cNvSpPr/>
          <p:nvPr/>
        </p:nvSpPr>
        <p:spPr>
          <a:xfrm>
            <a:off x="0" y="388143"/>
            <a:ext cx="12192000" cy="549300"/>
          </a:xfrm>
          <a:prstGeom prst="rect">
            <a:avLst/>
          </a:prstGeom>
          <a:solidFill>
            <a:srgbClr val="42A10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l-PL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</a:t>
            </a: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" name="Google Shape;230;p32"/>
          <p:cNvSpPr txBox="1">
            <a:spLocks noGrp="1"/>
          </p:cNvSpPr>
          <p:nvPr>
            <p:ph type="title"/>
          </p:nvPr>
        </p:nvSpPr>
        <p:spPr>
          <a:xfrm>
            <a:off x="317300" y="388143"/>
            <a:ext cx="10515600" cy="54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43790"/>
              <a:buNone/>
            </a:pPr>
            <a:r>
              <a:rPr lang="pl-PL" sz="3400">
                <a:solidFill>
                  <a:schemeClr val="lt1"/>
                </a:solidFill>
              </a:rPr>
              <a:t>DLACZEGO ETYKIETA ENERGETYCZNA JEST TAK WAŻNA?</a:t>
            </a:r>
            <a:endParaRPr sz="3400">
              <a:solidFill>
                <a:schemeClr val="lt1"/>
              </a:solidFill>
            </a:endParaRPr>
          </a:p>
        </p:txBody>
      </p:sp>
      <p:pic>
        <p:nvPicPr>
          <p:cNvPr id="231" name="Google Shape;231;p32"/>
          <p:cNvPicPr preferRelativeResize="0"/>
          <p:nvPr/>
        </p:nvPicPr>
        <p:blipFill rotWithShape="1">
          <a:blip r:embed="rId3">
            <a:alphaModFix/>
          </a:blip>
          <a:srcRect l="7218"/>
          <a:stretch/>
        </p:blipFill>
        <p:spPr>
          <a:xfrm>
            <a:off x="735291" y="1148744"/>
            <a:ext cx="10419516" cy="4371975"/>
          </a:xfrm>
          <a:prstGeom prst="rect">
            <a:avLst/>
          </a:prstGeom>
          <a:noFill/>
          <a:ln>
            <a:noFill/>
          </a:ln>
        </p:spPr>
      </p:pic>
      <p:sp>
        <p:nvSpPr>
          <p:cNvPr id="232" name="Google Shape;232;p32"/>
          <p:cNvSpPr txBox="1">
            <a:spLocks noGrp="1"/>
          </p:cNvSpPr>
          <p:nvPr>
            <p:ph type="sldNum" idx="12"/>
          </p:nvPr>
        </p:nvSpPr>
        <p:spPr>
          <a:xfrm>
            <a:off x="9144000" y="6297474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pl-PL" sz="2400">
                <a:solidFill>
                  <a:schemeClr val="lt1"/>
                </a:solidFill>
              </a:rPr>
              <a:t>|</a:t>
            </a:r>
            <a:r>
              <a:rPr lang="pl-PL" sz="2000">
                <a:solidFill>
                  <a:schemeClr val="lt1"/>
                </a:solidFill>
              </a:rPr>
              <a:t>  </a:t>
            </a:r>
            <a:fld id="{00000000-1234-1234-1234-123412341234}" type="slidenum">
              <a:rPr lang="pl-PL" sz="2000">
                <a:solidFill>
                  <a:schemeClr val="lt1"/>
                </a:solidFill>
              </a:rPr>
              <a:t>15</a:t>
            </a:fld>
            <a:endParaRPr sz="20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5"/>
          <p:cNvSpPr/>
          <p:nvPr/>
        </p:nvSpPr>
        <p:spPr>
          <a:xfrm>
            <a:off x="58999" y="313432"/>
            <a:ext cx="12192000" cy="549300"/>
          </a:xfrm>
          <a:prstGeom prst="rect">
            <a:avLst/>
          </a:prstGeom>
          <a:solidFill>
            <a:srgbClr val="42A10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8" name="Google Shape;238;p5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154999" y="1841907"/>
            <a:ext cx="5674935" cy="3476367"/>
          </a:xfrm>
          <a:prstGeom prst="rect">
            <a:avLst/>
          </a:prstGeom>
          <a:noFill/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39" name="Google Shape;239;p5"/>
          <p:cNvSpPr txBox="1"/>
          <p:nvPr/>
        </p:nvSpPr>
        <p:spPr>
          <a:xfrm>
            <a:off x="170663" y="2130477"/>
            <a:ext cx="5851500" cy="21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1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Wymieńcie sposoby ochrony Ziemi, </a:t>
            </a:r>
            <a:br>
              <a:rPr lang="pl-PL"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pl-PL"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 których jest mowa w teledysku?</a:t>
            </a:r>
            <a:endParaRPr sz="2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0" name="Google Shape;240;p5"/>
          <p:cNvSpPr txBox="1">
            <a:spLocks noGrp="1"/>
          </p:cNvSpPr>
          <p:nvPr>
            <p:ph type="title"/>
          </p:nvPr>
        </p:nvSpPr>
        <p:spPr>
          <a:xfrm>
            <a:off x="170663" y="388119"/>
            <a:ext cx="11444100" cy="39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pl-PL" sz="2800">
                <a:solidFill>
                  <a:schemeClr val="lt1"/>
                </a:solidFill>
              </a:rPr>
              <a:t>OBEJRZYJCIE TELEDYSK I ODPOWIEDZCIE W PARACH NA PONIŻSZE PYTANIE:</a:t>
            </a:r>
            <a:endParaRPr sz="2800">
              <a:solidFill>
                <a:schemeClr val="lt1"/>
              </a:solidFill>
            </a:endParaRPr>
          </a:p>
        </p:txBody>
      </p:sp>
      <p:sp>
        <p:nvSpPr>
          <p:cNvPr id="241" name="Google Shape;241;p5"/>
          <p:cNvSpPr txBox="1">
            <a:spLocks noGrp="1"/>
          </p:cNvSpPr>
          <p:nvPr>
            <p:ph type="sldNum" idx="12"/>
          </p:nvPr>
        </p:nvSpPr>
        <p:spPr>
          <a:xfrm>
            <a:off x="9144000" y="6297474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pl-PL" sz="2400">
                <a:solidFill>
                  <a:schemeClr val="lt1"/>
                </a:solidFill>
              </a:rPr>
              <a:t>|</a:t>
            </a:r>
            <a:r>
              <a:rPr lang="pl-PL" sz="2000">
                <a:solidFill>
                  <a:schemeClr val="lt1"/>
                </a:solidFill>
              </a:rPr>
              <a:t>  </a:t>
            </a:r>
            <a:fld id="{00000000-1234-1234-1234-123412341234}" type="slidenum">
              <a:rPr lang="pl-PL" sz="2000">
                <a:solidFill>
                  <a:schemeClr val="lt1"/>
                </a:solidFill>
              </a:rPr>
              <a:t>16</a:t>
            </a:fld>
            <a:endParaRPr sz="2000">
              <a:solidFill>
                <a:schemeClr val="lt1"/>
              </a:solidFill>
            </a:endParaRPr>
          </a:p>
        </p:txBody>
      </p:sp>
      <p:sp>
        <p:nvSpPr>
          <p:cNvPr id="242" name="Google Shape;242;p5"/>
          <p:cNvSpPr txBox="1"/>
          <p:nvPr/>
        </p:nvSpPr>
        <p:spPr>
          <a:xfrm>
            <a:off x="6408300" y="5424550"/>
            <a:ext cx="4756524" cy="42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79705" lvl="0" indent="-268605" algn="l" rtl="0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-"/>
            </a:pPr>
            <a:r>
              <a:rPr lang="pl-PL" u="sng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https://www.youtube.com/watch?v=_a8Kz5oWYbo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7" name="Google Shape;247;p6"/>
          <p:cNvPicPr preferRelativeResize="0"/>
          <p:nvPr/>
        </p:nvPicPr>
        <p:blipFill rotWithShape="1">
          <a:blip r:embed="rId3">
            <a:alphaModFix/>
          </a:blip>
          <a:srcRect t="15615" b="15622"/>
          <a:stretch/>
        </p:blipFill>
        <p:spPr>
          <a:xfrm>
            <a:off x="828775" y="2894301"/>
            <a:ext cx="2968950" cy="2887347"/>
          </a:xfrm>
          <a:prstGeom prst="rect">
            <a:avLst/>
          </a:prstGeom>
          <a:noFill/>
          <a:ln>
            <a:noFill/>
          </a:ln>
        </p:spPr>
      </p:pic>
      <p:sp>
        <p:nvSpPr>
          <p:cNvPr id="248" name="Google Shape;248;p6"/>
          <p:cNvSpPr txBox="1">
            <a:spLocks noGrp="1"/>
          </p:cNvSpPr>
          <p:nvPr>
            <p:ph type="sldNum" idx="12"/>
          </p:nvPr>
        </p:nvSpPr>
        <p:spPr>
          <a:xfrm>
            <a:off x="9144000" y="6297474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pl-PL" sz="2400">
                <a:solidFill>
                  <a:schemeClr val="lt1"/>
                </a:solidFill>
              </a:rPr>
              <a:t>|</a:t>
            </a:r>
            <a:r>
              <a:rPr lang="pl-PL" sz="2000">
                <a:solidFill>
                  <a:schemeClr val="lt1"/>
                </a:solidFill>
              </a:rPr>
              <a:t>  </a:t>
            </a:r>
            <a:fld id="{00000000-1234-1234-1234-123412341234}" type="slidenum">
              <a:rPr lang="pl-PL" sz="2000">
                <a:solidFill>
                  <a:schemeClr val="lt1"/>
                </a:solidFill>
              </a:rPr>
              <a:t>17</a:t>
            </a:fld>
            <a:endParaRPr sz="2000">
              <a:solidFill>
                <a:schemeClr val="lt1"/>
              </a:solidFill>
            </a:endParaRPr>
          </a:p>
        </p:txBody>
      </p:sp>
      <p:pic>
        <p:nvPicPr>
          <p:cNvPr id="249" name="Google Shape;249;p6"/>
          <p:cNvPicPr preferRelativeResize="0"/>
          <p:nvPr/>
        </p:nvPicPr>
        <p:blipFill rotWithShape="1">
          <a:blip r:embed="rId4">
            <a:alphaModFix/>
          </a:blip>
          <a:srcRect t="14352" b="22082"/>
          <a:stretch/>
        </p:blipFill>
        <p:spPr>
          <a:xfrm>
            <a:off x="941650" y="298850"/>
            <a:ext cx="2743200" cy="24663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50" name="Google Shape;250;p6"/>
          <p:cNvPicPr preferRelativeResize="0"/>
          <p:nvPr/>
        </p:nvPicPr>
        <p:blipFill rotWithShape="1">
          <a:blip r:embed="rId5">
            <a:alphaModFix/>
          </a:blip>
          <a:srcRect t="15407" r="-1347" b="20821"/>
          <a:stretch/>
        </p:blipFill>
        <p:spPr>
          <a:xfrm>
            <a:off x="8248150" y="3018001"/>
            <a:ext cx="3244251" cy="2887352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" name="Google Shape;251;p6"/>
          <p:cNvPicPr preferRelativeResize="0"/>
          <p:nvPr/>
        </p:nvPicPr>
        <p:blipFill rotWithShape="1">
          <a:blip r:embed="rId6">
            <a:alphaModFix/>
          </a:blip>
          <a:srcRect t="14623" b="19973"/>
          <a:stretch/>
        </p:blipFill>
        <p:spPr>
          <a:xfrm>
            <a:off x="4762850" y="3104813"/>
            <a:ext cx="2666300" cy="24663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52" name="Google Shape;252;p6"/>
          <p:cNvPicPr preferRelativeResize="0"/>
          <p:nvPr/>
        </p:nvPicPr>
        <p:blipFill rotWithShape="1">
          <a:blip r:embed="rId7">
            <a:alphaModFix/>
          </a:blip>
          <a:srcRect t="10836" b="20401"/>
          <a:stretch/>
        </p:blipFill>
        <p:spPr>
          <a:xfrm>
            <a:off x="4678163" y="198112"/>
            <a:ext cx="2743200" cy="2667802"/>
          </a:xfrm>
          <a:prstGeom prst="rect">
            <a:avLst/>
          </a:prstGeom>
          <a:noFill/>
          <a:ln>
            <a:noFill/>
          </a:ln>
        </p:spPr>
      </p:pic>
      <p:pic>
        <p:nvPicPr>
          <p:cNvPr id="253" name="Google Shape;253;p6"/>
          <p:cNvPicPr preferRelativeResize="0"/>
          <p:nvPr/>
        </p:nvPicPr>
        <p:blipFill rotWithShape="1">
          <a:blip r:embed="rId8">
            <a:alphaModFix/>
          </a:blip>
          <a:srcRect t="15615" b="15622"/>
          <a:stretch/>
        </p:blipFill>
        <p:spPr>
          <a:xfrm>
            <a:off x="8498675" y="350188"/>
            <a:ext cx="2743200" cy="26678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137c14480ee_0_6"/>
          <p:cNvSpPr/>
          <p:nvPr/>
        </p:nvSpPr>
        <p:spPr>
          <a:xfrm>
            <a:off x="1" y="431403"/>
            <a:ext cx="12192000" cy="549300"/>
          </a:xfrm>
          <a:prstGeom prst="rect">
            <a:avLst/>
          </a:prstGeom>
          <a:solidFill>
            <a:srgbClr val="42A10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" name="Google Shape;259;g137c14480ee_0_6"/>
          <p:cNvSpPr txBox="1">
            <a:spLocks noGrp="1"/>
          </p:cNvSpPr>
          <p:nvPr>
            <p:ph type="title"/>
          </p:nvPr>
        </p:nvSpPr>
        <p:spPr>
          <a:xfrm>
            <a:off x="838200" y="2006062"/>
            <a:ext cx="10515600" cy="372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lang="pl-PL" sz="2800">
                <a:solidFill>
                  <a:srgbClr val="00B050"/>
                </a:solidFill>
              </a:rPr>
              <a:t>Hasło: </a:t>
            </a:r>
            <a:endParaRPr sz="2800">
              <a:solidFill>
                <a:srgbClr val="00B050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pl-PL" sz="1100">
                <a:solidFill>
                  <a:srgbClr val="00B050"/>
                </a:solidFill>
              </a:rPr>
              <a:t/>
            </a:r>
            <a:br>
              <a:rPr lang="pl-PL" sz="1100">
                <a:solidFill>
                  <a:srgbClr val="00B050"/>
                </a:solidFill>
              </a:rPr>
            </a:br>
            <a:r>
              <a:rPr lang="pl-PL" sz="1100">
                <a:solidFill>
                  <a:srgbClr val="00B050"/>
                </a:solidFill>
              </a:rPr>
              <a:t/>
            </a:r>
            <a:br>
              <a:rPr lang="pl-PL" sz="1100">
                <a:solidFill>
                  <a:srgbClr val="00B050"/>
                </a:solidFill>
              </a:rPr>
            </a:br>
            <a:r>
              <a:rPr lang="pl-PL" sz="1100">
                <a:solidFill>
                  <a:srgbClr val="00B050"/>
                </a:solidFill>
              </a:rPr>
              <a:t>……………………………………………………………………………………………………………………………………………………………………………………………………………………………………………….……..</a:t>
            </a:r>
            <a:endParaRPr>
              <a:solidFill>
                <a:srgbClr val="00B050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906"/>
              <a:buFont typeface="Calibri"/>
              <a:buNone/>
            </a:pPr>
            <a:endParaRPr sz="2800">
              <a:solidFill>
                <a:srgbClr val="00B050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lang="pl-PL" sz="2800">
                <a:solidFill>
                  <a:srgbClr val="00B050"/>
                </a:solidFill>
              </a:rPr>
              <a:t>Argumenty:</a:t>
            </a:r>
            <a:endParaRPr sz="2800">
              <a:solidFill>
                <a:srgbClr val="00B050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948"/>
              <a:buFont typeface="Calibri"/>
              <a:buNone/>
            </a:pPr>
            <a:endParaRPr sz="2800">
              <a:solidFill>
                <a:srgbClr val="00B050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pl-PL" sz="2000">
                <a:solidFill>
                  <a:srgbClr val="00B050"/>
                </a:solidFill>
              </a:rPr>
              <a:t>1. </a:t>
            </a:r>
            <a:r>
              <a:rPr lang="pl-PL" sz="1100">
                <a:solidFill>
                  <a:srgbClr val="00B050"/>
                </a:solidFill>
              </a:rPr>
              <a:t>……………………………………………………………………………………………………………………………………………………………………………………………………………………………………….……..</a:t>
            </a:r>
            <a:endParaRPr sz="1100">
              <a:solidFill>
                <a:srgbClr val="00B050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77"/>
              <a:buFont typeface="Calibri"/>
              <a:buNone/>
            </a:pPr>
            <a:endParaRPr sz="2000">
              <a:solidFill>
                <a:srgbClr val="00B050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pl-PL" sz="2000">
                <a:solidFill>
                  <a:srgbClr val="00B050"/>
                </a:solidFill>
              </a:rPr>
              <a:t>2. </a:t>
            </a:r>
            <a:r>
              <a:rPr lang="pl-PL" sz="1100">
                <a:solidFill>
                  <a:srgbClr val="00B050"/>
                </a:solidFill>
              </a:rPr>
              <a:t>……………………………………………………………………………………………………………………………………………………………………………………………………………………………………….……..</a:t>
            </a:r>
            <a:endParaRPr sz="1100">
              <a:solidFill>
                <a:srgbClr val="00B050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77"/>
              <a:buFont typeface="Calibri"/>
              <a:buNone/>
            </a:pPr>
            <a:endParaRPr sz="2000">
              <a:solidFill>
                <a:srgbClr val="00B050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pl-PL" sz="2000">
                <a:solidFill>
                  <a:srgbClr val="00B050"/>
                </a:solidFill>
              </a:rPr>
              <a:t>3. </a:t>
            </a:r>
            <a:r>
              <a:rPr lang="pl-PL" sz="1100">
                <a:solidFill>
                  <a:srgbClr val="00B050"/>
                </a:solidFill>
              </a:rPr>
              <a:t>……………………………………………………………………………………………………………………………………………………………………………………………………………………………………….……..</a:t>
            </a:r>
            <a:endParaRPr sz="1100">
              <a:solidFill>
                <a:srgbClr val="00B050"/>
              </a:solidFill>
            </a:endParaRPr>
          </a:p>
        </p:txBody>
      </p:sp>
      <p:sp>
        <p:nvSpPr>
          <p:cNvPr id="260" name="Google Shape;260;g137c14480ee_0_6"/>
          <p:cNvSpPr txBox="1"/>
          <p:nvPr/>
        </p:nvSpPr>
        <p:spPr>
          <a:xfrm>
            <a:off x="1" y="980678"/>
            <a:ext cx="12192000" cy="10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pl-PL" sz="3200" b="1" i="0" u="none" strike="noStrike" cap="non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ZACHĘCAMY DO CZYTANIA ETYKIET ENERGETYCZNYCH</a:t>
            </a:r>
            <a:endParaRPr sz="3200" b="1" i="0" u="none" strike="noStrike" cap="none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1" name="Google Shape;261;g137c14480ee_0_6"/>
          <p:cNvSpPr/>
          <p:nvPr/>
        </p:nvSpPr>
        <p:spPr>
          <a:xfrm>
            <a:off x="205076" y="365125"/>
            <a:ext cx="37722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</a:pPr>
            <a:r>
              <a:rPr lang="pl-PL" sz="3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ZADANIE</a:t>
            </a:r>
            <a:r>
              <a:rPr lang="pl-PL" sz="3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2" name="Google Shape;262;g137c14480ee_0_6"/>
          <p:cNvSpPr txBox="1">
            <a:spLocks noGrp="1"/>
          </p:cNvSpPr>
          <p:nvPr>
            <p:ph type="sldNum" idx="12"/>
          </p:nvPr>
        </p:nvSpPr>
        <p:spPr>
          <a:xfrm>
            <a:off x="9144000" y="6297474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pl-PL" sz="2400">
                <a:solidFill>
                  <a:schemeClr val="lt1"/>
                </a:solidFill>
              </a:rPr>
              <a:t>|</a:t>
            </a:r>
            <a:r>
              <a:rPr lang="pl-PL" sz="2000">
                <a:solidFill>
                  <a:schemeClr val="lt1"/>
                </a:solidFill>
              </a:rPr>
              <a:t>  </a:t>
            </a:r>
            <a:fld id="{00000000-1234-1234-1234-123412341234}" type="slidenum">
              <a:rPr lang="pl-PL" sz="2000">
                <a:solidFill>
                  <a:schemeClr val="lt1"/>
                </a:solidFill>
              </a:rPr>
              <a:t>18</a:t>
            </a:fld>
            <a:endParaRPr sz="20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1339f76368f_0_0"/>
          <p:cNvSpPr/>
          <p:nvPr/>
        </p:nvSpPr>
        <p:spPr>
          <a:xfrm>
            <a:off x="1" y="431403"/>
            <a:ext cx="12286200" cy="549300"/>
          </a:xfrm>
          <a:prstGeom prst="rect">
            <a:avLst/>
          </a:prstGeom>
          <a:solidFill>
            <a:srgbClr val="42A10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" name="Google Shape;268;g1339f76368f_0_0"/>
          <p:cNvSpPr txBox="1">
            <a:spLocks noGrp="1"/>
          </p:cNvSpPr>
          <p:nvPr>
            <p:ph type="title"/>
          </p:nvPr>
        </p:nvSpPr>
        <p:spPr>
          <a:xfrm>
            <a:off x="247943" y="257574"/>
            <a:ext cx="9112800" cy="9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pl-PL" sz="3400">
                <a:solidFill>
                  <a:schemeClr val="lt1"/>
                </a:solidFill>
              </a:rPr>
              <a:t>SPRAWDŹ SIĘ – ĆWICZENIE INDYWIDUALNE</a:t>
            </a:r>
            <a:endParaRPr sz="3400">
              <a:solidFill>
                <a:schemeClr val="lt1"/>
              </a:solidFill>
            </a:endParaRPr>
          </a:p>
        </p:txBody>
      </p:sp>
      <p:sp>
        <p:nvSpPr>
          <p:cNvPr id="269" name="Google Shape;269;g1339f76368f_0_0"/>
          <p:cNvSpPr txBox="1">
            <a:spLocks noGrp="1"/>
          </p:cNvSpPr>
          <p:nvPr>
            <p:ph type="sldNum" idx="12"/>
          </p:nvPr>
        </p:nvSpPr>
        <p:spPr>
          <a:xfrm>
            <a:off x="9144000" y="6297474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pl-PL" sz="2400">
                <a:solidFill>
                  <a:schemeClr val="lt1"/>
                </a:solidFill>
              </a:rPr>
              <a:t>|</a:t>
            </a:r>
            <a:r>
              <a:rPr lang="pl-PL" sz="2000">
                <a:solidFill>
                  <a:schemeClr val="lt1"/>
                </a:solidFill>
              </a:rPr>
              <a:t>  </a:t>
            </a:r>
            <a:fld id="{00000000-1234-1234-1234-123412341234}" type="slidenum">
              <a:rPr lang="pl-PL" sz="2000">
                <a:solidFill>
                  <a:schemeClr val="lt1"/>
                </a:solidFill>
              </a:rPr>
              <a:t>19</a:t>
            </a:fld>
            <a:endParaRPr sz="20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2"/>
          <p:cNvPicPr preferRelativeResize="0"/>
          <p:nvPr/>
        </p:nvPicPr>
        <p:blipFill rotWithShape="1">
          <a:blip r:embed="rId3">
            <a:alphaModFix/>
          </a:blip>
          <a:srcRect t="3755"/>
          <a:stretch/>
        </p:blipFill>
        <p:spPr>
          <a:xfrm>
            <a:off x="4591862" y="1325561"/>
            <a:ext cx="4042350" cy="3022848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2274644"/>
            <a:ext cx="4572000" cy="3345105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746899" y="2836985"/>
            <a:ext cx="4042350" cy="3042000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2"/>
          <p:cNvSpPr txBox="1">
            <a:spLocks noGrp="1"/>
          </p:cNvSpPr>
          <p:nvPr>
            <p:ph type="sldNum" idx="12"/>
          </p:nvPr>
        </p:nvSpPr>
        <p:spPr>
          <a:xfrm>
            <a:off x="9144000" y="6297474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pl-PL" sz="2400">
                <a:solidFill>
                  <a:schemeClr val="lt1"/>
                </a:solidFill>
              </a:rPr>
              <a:t>|</a:t>
            </a:r>
            <a:r>
              <a:rPr lang="pl-PL" sz="2000">
                <a:solidFill>
                  <a:schemeClr val="lt1"/>
                </a:solidFill>
              </a:rPr>
              <a:t>  </a:t>
            </a:r>
            <a:fld id="{00000000-1234-1234-1234-123412341234}" type="slidenum">
              <a:rPr lang="pl-PL" sz="2000">
                <a:solidFill>
                  <a:schemeClr val="lt1"/>
                </a:solidFill>
              </a:rPr>
              <a:t>2</a:t>
            </a:fld>
            <a:endParaRPr sz="2000">
              <a:solidFill>
                <a:schemeClr val="lt1"/>
              </a:solidFill>
            </a:endParaRPr>
          </a:p>
        </p:txBody>
      </p:sp>
      <p:sp>
        <p:nvSpPr>
          <p:cNvPr id="98" name="Google Shape;98;p2"/>
          <p:cNvSpPr/>
          <p:nvPr/>
        </p:nvSpPr>
        <p:spPr>
          <a:xfrm>
            <a:off x="0" y="388143"/>
            <a:ext cx="12192001" cy="549275"/>
          </a:xfrm>
          <a:prstGeom prst="rect">
            <a:avLst/>
          </a:prstGeom>
          <a:solidFill>
            <a:srgbClr val="42A10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2"/>
          <p:cNvSpPr txBox="1">
            <a:spLocks noGrp="1"/>
          </p:cNvSpPr>
          <p:nvPr>
            <p:ph type="title"/>
          </p:nvPr>
        </p:nvSpPr>
        <p:spPr>
          <a:xfrm>
            <a:off x="329938" y="0"/>
            <a:ext cx="6283099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pl-PL" sz="3400">
                <a:solidFill>
                  <a:schemeClr val="lt1"/>
                </a:solidFill>
              </a:rPr>
              <a:t>CO OZNACZAJĄ TE SYMBOLE ?</a:t>
            </a:r>
            <a:endParaRPr sz="34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7"/>
          <p:cNvSpPr/>
          <p:nvPr/>
        </p:nvSpPr>
        <p:spPr>
          <a:xfrm>
            <a:off x="1" y="431403"/>
            <a:ext cx="12286268" cy="549275"/>
          </a:xfrm>
          <a:prstGeom prst="rect">
            <a:avLst/>
          </a:prstGeom>
          <a:solidFill>
            <a:srgbClr val="42A10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5" name="Google Shape;275;p7"/>
          <p:cNvSpPr txBox="1">
            <a:spLocks noGrp="1"/>
          </p:cNvSpPr>
          <p:nvPr>
            <p:ph type="title"/>
          </p:nvPr>
        </p:nvSpPr>
        <p:spPr>
          <a:xfrm>
            <a:off x="247943" y="257574"/>
            <a:ext cx="9112873" cy="9719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pl-PL" sz="3400">
                <a:solidFill>
                  <a:schemeClr val="lt1"/>
                </a:solidFill>
              </a:rPr>
              <a:t>SPRAWDŹ SIĘ –ĆWICZENIE INDYWIDUALNE</a:t>
            </a:r>
            <a:endParaRPr sz="3400">
              <a:solidFill>
                <a:schemeClr val="lt1"/>
              </a:solidFill>
            </a:endParaRPr>
          </a:p>
        </p:txBody>
      </p:sp>
      <p:sp>
        <p:nvSpPr>
          <p:cNvPr id="276" name="Google Shape;276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307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sp>
        <p:nvSpPr>
          <p:cNvPr id="277" name="Google Shape;277;p7"/>
          <p:cNvSpPr txBox="1">
            <a:spLocks noGrp="1"/>
          </p:cNvSpPr>
          <p:nvPr>
            <p:ph type="sldNum" idx="12"/>
          </p:nvPr>
        </p:nvSpPr>
        <p:spPr>
          <a:xfrm>
            <a:off x="9144000" y="6297474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pl-PL" sz="2400">
                <a:solidFill>
                  <a:schemeClr val="lt1"/>
                </a:solidFill>
              </a:rPr>
              <a:t>|</a:t>
            </a:r>
            <a:r>
              <a:rPr lang="pl-PL" sz="2000">
                <a:solidFill>
                  <a:schemeClr val="lt1"/>
                </a:solidFill>
              </a:rPr>
              <a:t>  </a:t>
            </a:r>
            <a:fld id="{00000000-1234-1234-1234-123412341234}" type="slidenum">
              <a:rPr lang="pl-PL" sz="2000">
                <a:solidFill>
                  <a:schemeClr val="lt1"/>
                </a:solidFill>
              </a:rPr>
              <a:t>20</a:t>
            </a:fld>
            <a:endParaRPr sz="2000">
              <a:solidFill>
                <a:schemeClr val="lt1"/>
              </a:solidFill>
            </a:endParaRPr>
          </a:p>
        </p:txBody>
      </p:sp>
      <p:sp>
        <p:nvSpPr>
          <p:cNvPr id="278" name="Google Shape;278;p7"/>
          <p:cNvSpPr txBox="1"/>
          <p:nvPr/>
        </p:nvSpPr>
        <p:spPr>
          <a:xfrm>
            <a:off x="923925" y="1745921"/>
            <a:ext cx="10220400" cy="9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2800"/>
              <a:buFont typeface="Calibri"/>
              <a:buAutoNum type="arabicPeriod"/>
            </a:pPr>
            <a:r>
              <a:rPr lang="pl-PL"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Na jakich urządzeniach znajdziesz nowe etykiety energetyczne? Wymień co najmniej 3</a:t>
            </a:r>
            <a:endParaRPr sz="2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33"/>
          <p:cNvSpPr/>
          <p:nvPr/>
        </p:nvSpPr>
        <p:spPr>
          <a:xfrm>
            <a:off x="1" y="431403"/>
            <a:ext cx="12286268" cy="549275"/>
          </a:xfrm>
          <a:prstGeom prst="rect">
            <a:avLst/>
          </a:prstGeom>
          <a:solidFill>
            <a:srgbClr val="42A10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4" name="Google Shape;284;p3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sp>
        <p:nvSpPr>
          <p:cNvPr id="285" name="Google Shape;285;p33"/>
          <p:cNvSpPr txBox="1">
            <a:spLocks noGrp="1"/>
          </p:cNvSpPr>
          <p:nvPr>
            <p:ph type="sldNum" idx="12"/>
          </p:nvPr>
        </p:nvSpPr>
        <p:spPr>
          <a:xfrm>
            <a:off x="9144000" y="6297474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pl-PL" sz="2400">
                <a:solidFill>
                  <a:schemeClr val="lt1"/>
                </a:solidFill>
              </a:rPr>
              <a:t>|</a:t>
            </a:r>
            <a:r>
              <a:rPr lang="pl-PL" sz="2000">
                <a:solidFill>
                  <a:schemeClr val="lt1"/>
                </a:solidFill>
              </a:rPr>
              <a:t>  </a:t>
            </a:r>
            <a:fld id="{00000000-1234-1234-1234-123412341234}" type="slidenum">
              <a:rPr lang="pl-PL" sz="2000">
                <a:solidFill>
                  <a:schemeClr val="lt1"/>
                </a:solidFill>
              </a:rPr>
              <a:t>21</a:t>
            </a:fld>
            <a:endParaRPr sz="2000">
              <a:solidFill>
                <a:schemeClr val="lt1"/>
              </a:solidFill>
            </a:endParaRPr>
          </a:p>
        </p:txBody>
      </p:sp>
      <p:sp>
        <p:nvSpPr>
          <p:cNvPr id="286" name="Google Shape;286;p33"/>
          <p:cNvSpPr txBox="1"/>
          <p:nvPr/>
        </p:nvSpPr>
        <p:spPr>
          <a:xfrm>
            <a:off x="838200" y="1745921"/>
            <a:ext cx="9677400" cy="267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pl-PL" sz="2800" b="1" i="0" u="none" strike="noStrike" cap="non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1.</a:t>
            </a:r>
            <a:r>
              <a:rPr lang="pl-PL"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55600" algn="just" rtl="0"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2000"/>
              <a:buFont typeface="Noto Sans Symbols"/>
              <a:buChar char="✔"/>
            </a:pPr>
            <a:r>
              <a:rPr lang="pl-PL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lodówki, zamrażarki i chłodziarki na wino,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 algn="just" rtl="0"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2000"/>
              <a:buFont typeface="Noto Sans Symbols"/>
              <a:buChar char="✔"/>
            </a:pPr>
            <a:r>
              <a:rPr lang="pl-PL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zmywarki,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 algn="just" rtl="0"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2000"/>
              <a:buFont typeface="Noto Sans Symbols"/>
              <a:buChar char="✔"/>
            </a:pPr>
            <a:r>
              <a:rPr lang="pl-PL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pralki i pralko-suszarki,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 algn="just" rtl="0"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2000"/>
              <a:buFont typeface="Noto Sans Symbols"/>
              <a:buChar char="✔"/>
            </a:pPr>
            <a:r>
              <a:rPr lang="pl-PL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telewizory i wyświetlacze elektroniczne,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 algn="just" rtl="0"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2000"/>
              <a:buFont typeface="Noto Sans Symbols"/>
              <a:buChar char="✔"/>
            </a:pPr>
            <a:r>
              <a:rPr lang="pl-PL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źródła światła.</a:t>
            </a:r>
            <a:endParaRPr sz="2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7" name="Google Shape;287;p33"/>
          <p:cNvSpPr txBox="1">
            <a:spLocks noGrp="1"/>
          </p:cNvSpPr>
          <p:nvPr>
            <p:ph type="title"/>
          </p:nvPr>
        </p:nvSpPr>
        <p:spPr>
          <a:xfrm>
            <a:off x="247943" y="257574"/>
            <a:ext cx="9112873" cy="9719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pl-PL" sz="3400">
                <a:solidFill>
                  <a:schemeClr val="lt1"/>
                </a:solidFill>
              </a:rPr>
              <a:t>SPRAWDŹ SIĘ –ĆWICZENIE INDYWIDUALNE</a:t>
            </a:r>
            <a:endParaRPr sz="34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34"/>
          <p:cNvSpPr/>
          <p:nvPr/>
        </p:nvSpPr>
        <p:spPr>
          <a:xfrm>
            <a:off x="1" y="431403"/>
            <a:ext cx="12286268" cy="549275"/>
          </a:xfrm>
          <a:prstGeom prst="rect">
            <a:avLst/>
          </a:prstGeom>
          <a:solidFill>
            <a:srgbClr val="42A10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3" name="Google Shape;293;p3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sp>
        <p:nvSpPr>
          <p:cNvPr id="294" name="Google Shape;294;p34"/>
          <p:cNvSpPr txBox="1">
            <a:spLocks noGrp="1"/>
          </p:cNvSpPr>
          <p:nvPr>
            <p:ph type="sldNum" idx="12"/>
          </p:nvPr>
        </p:nvSpPr>
        <p:spPr>
          <a:xfrm>
            <a:off x="9144000" y="6297474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pl-PL" sz="2400">
                <a:solidFill>
                  <a:schemeClr val="lt1"/>
                </a:solidFill>
              </a:rPr>
              <a:t>|</a:t>
            </a:r>
            <a:r>
              <a:rPr lang="pl-PL" sz="2000">
                <a:solidFill>
                  <a:schemeClr val="lt1"/>
                </a:solidFill>
              </a:rPr>
              <a:t>  </a:t>
            </a:r>
            <a:fld id="{00000000-1234-1234-1234-123412341234}" type="slidenum">
              <a:rPr lang="pl-PL" sz="2000">
                <a:solidFill>
                  <a:schemeClr val="lt1"/>
                </a:solidFill>
              </a:rPr>
              <a:t>22</a:t>
            </a:fld>
            <a:endParaRPr sz="2000">
              <a:solidFill>
                <a:schemeClr val="lt1"/>
              </a:solidFill>
            </a:endParaRPr>
          </a:p>
        </p:txBody>
      </p:sp>
      <p:sp>
        <p:nvSpPr>
          <p:cNvPr id="295" name="Google Shape;295;p34"/>
          <p:cNvSpPr txBox="1"/>
          <p:nvPr/>
        </p:nvSpPr>
        <p:spPr>
          <a:xfrm>
            <a:off x="933450" y="1745921"/>
            <a:ext cx="10230000" cy="224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pl-PL" sz="2800" b="1" i="0" u="none" strike="noStrike" cap="non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2.</a:t>
            </a:r>
            <a:r>
              <a:rPr lang="pl-PL" sz="2800" b="0" i="0" u="none" strike="noStrike" cap="non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r>
              <a:rPr lang="pl-PL"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Które urządzenie jest bardziej energooszczędne:</a:t>
            </a:r>
            <a:endParaRPr sz="2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8761D"/>
              </a:buClr>
              <a:buSzPts val="2000"/>
              <a:buFont typeface="Calibri"/>
              <a:buChar char="✓"/>
            </a:pPr>
            <a:r>
              <a:rPr lang="pl-PL"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oznaczone literą G, </a:t>
            </a:r>
            <a:endParaRPr sz="2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pl-PL"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czy </a:t>
            </a:r>
            <a:endParaRPr sz="2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8761D"/>
              </a:buClr>
              <a:buSzPts val="2000"/>
              <a:buFont typeface="Calibri"/>
              <a:buChar char="✓"/>
            </a:pPr>
            <a:r>
              <a:rPr lang="pl-PL"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oznaczone literą B?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6" name="Google Shape;296;p34"/>
          <p:cNvSpPr txBox="1">
            <a:spLocks noGrp="1"/>
          </p:cNvSpPr>
          <p:nvPr>
            <p:ph type="title"/>
          </p:nvPr>
        </p:nvSpPr>
        <p:spPr>
          <a:xfrm>
            <a:off x="247943" y="257574"/>
            <a:ext cx="9112873" cy="9719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pl-PL" sz="3400">
                <a:solidFill>
                  <a:schemeClr val="lt1"/>
                </a:solidFill>
              </a:rPr>
              <a:t>SPRAWDŹ SIĘ –ĆWICZENIE INDYWIDUALNE</a:t>
            </a:r>
            <a:endParaRPr sz="34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35"/>
          <p:cNvSpPr/>
          <p:nvPr/>
        </p:nvSpPr>
        <p:spPr>
          <a:xfrm>
            <a:off x="1" y="431403"/>
            <a:ext cx="12286268" cy="549275"/>
          </a:xfrm>
          <a:prstGeom prst="rect">
            <a:avLst/>
          </a:prstGeom>
          <a:solidFill>
            <a:srgbClr val="42A10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2" name="Google Shape;302;p3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sp>
        <p:nvSpPr>
          <p:cNvPr id="303" name="Google Shape;303;p35"/>
          <p:cNvSpPr txBox="1">
            <a:spLocks noGrp="1"/>
          </p:cNvSpPr>
          <p:nvPr>
            <p:ph type="sldNum" idx="12"/>
          </p:nvPr>
        </p:nvSpPr>
        <p:spPr>
          <a:xfrm>
            <a:off x="9144000" y="6297474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pl-PL" sz="2400">
                <a:solidFill>
                  <a:schemeClr val="lt1"/>
                </a:solidFill>
              </a:rPr>
              <a:t>|</a:t>
            </a:r>
            <a:r>
              <a:rPr lang="pl-PL" sz="2000">
                <a:solidFill>
                  <a:schemeClr val="lt1"/>
                </a:solidFill>
              </a:rPr>
              <a:t>  </a:t>
            </a:r>
            <a:fld id="{00000000-1234-1234-1234-123412341234}" type="slidenum">
              <a:rPr lang="pl-PL" sz="2000">
                <a:solidFill>
                  <a:schemeClr val="lt1"/>
                </a:solidFill>
              </a:rPr>
              <a:t>23</a:t>
            </a:fld>
            <a:endParaRPr sz="2000">
              <a:solidFill>
                <a:schemeClr val="lt1"/>
              </a:solidFill>
            </a:endParaRPr>
          </a:p>
        </p:txBody>
      </p:sp>
      <p:sp>
        <p:nvSpPr>
          <p:cNvPr id="304" name="Google Shape;304;p35"/>
          <p:cNvSpPr txBox="1"/>
          <p:nvPr/>
        </p:nvSpPr>
        <p:spPr>
          <a:xfrm>
            <a:off x="838200" y="1745921"/>
            <a:ext cx="967740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pl-PL" sz="2800" b="1" i="0" u="none" strike="noStrike" cap="non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2.</a:t>
            </a:r>
            <a:r>
              <a:rPr lang="pl-PL" sz="2800" b="0" i="0" u="none" strike="noStrike" cap="non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r>
              <a:rPr lang="pl-PL"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5" name="Google Shape;305;p35"/>
          <p:cNvSpPr txBox="1">
            <a:spLocks noGrp="1"/>
          </p:cNvSpPr>
          <p:nvPr>
            <p:ph type="title"/>
          </p:nvPr>
        </p:nvSpPr>
        <p:spPr>
          <a:xfrm>
            <a:off x="247943" y="257574"/>
            <a:ext cx="9112873" cy="9719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pl-PL" sz="3400">
                <a:solidFill>
                  <a:schemeClr val="lt1"/>
                </a:solidFill>
              </a:rPr>
              <a:t>SPRAWDŹ SIĘ –ĆWICZENIE INDYWIDUALNE</a:t>
            </a:r>
            <a:endParaRPr sz="34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36"/>
          <p:cNvSpPr/>
          <p:nvPr/>
        </p:nvSpPr>
        <p:spPr>
          <a:xfrm>
            <a:off x="1" y="431403"/>
            <a:ext cx="12286268" cy="549275"/>
          </a:xfrm>
          <a:prstGeom prst="rect">
            <a:avLst/>
          </a:prstGeom>
          <a:solidFill>
            <a:srgbClr val="42A10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1" name="Google Shape;311;p3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sp>
        <p:nvSpPr>
          <p:cNvPr id="312" name="Google Shape;312;p36"/>
          <p:cNvSpPr txBox="1">
            <a:spLocks noGrp="1"/>
          </p:cNvSpPr>
          <p:nvPr>
            <p:ph type="sldNum" idx="12"/>
          </p:nvPr>
        </p:nvSpPr>
        <p:spPr>
          <a:xfrm>
            <a:off x="9144000" y="6297474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pl-PL" sz="2400">
                <a:solidFill>
                  <a:schemeClr val="lt1"/>
                </a:solidFill>
              </a:rPr>
              <a:t>|</a:t>
            </a:r>
            <a:r>
              <a:rPr lang="pl-PL" sz="2000">
                <a:solidFill>
                  <a:schemeClr val="lt1"/>
                </a:solidFill>
              </a:rPr>
              <a:t>  </a:t>
            </a:r>
            <a:fld id="{00000000-1234-1234-1234-123412341234}" type="slidenum">
              <a:rPr lang="pl-PL" sz="2000">
                <a:solidFill>
                  <a:schemeClr val="lt1"/>
                </a:solidFill>
              </a:rPr>
              <a:t>24</a:t>
            </a:fld>
            <a:endParaRPr sz="2000">
              <a:solidFill>
                <a:schemeClr val="lt1"/>
              </a:solidFill>
            </a:endParaRPr>
          </a:p>
        </p:txBody>
      </p:sp>
      <p:sp>
        <p:nvSpPr>
          <p:cNvPr id="313" name="Google Shape;313;p36"/>
          <p:cNvSpPr txBox="1"/>
          <p:nvPr/>
        </p:nvSpPr>
        <p:spPr>
          <a:xfrm>
            <a:off x="923925" y="1745925"/>
            <a:ext cx="111267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pl-PL" sz="2800" b="1" i="0" u="none" strike="noStrike" cap="non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3.   </a:t>
            </a:r>
            <a:r>
              <a:rPr lang="pl-PL"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Do czego służy </a:t>
            </a:r>
            <a:r>
              <a:rPr lang="pl-PL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kod QR umieszczony </a:t>
            </a:r>
            <a:r>
              <a:rPr lang="pl-PL"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na etykiecie energetycznej?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4" name="Google Shape;314;p36"/>
          <p:cNvSpPr txBox="1">
            <a:spLocks noGrp="1"/>
          </p:cNvSpPr>
          <p:nvPr>
            <p:ph type="title"/>
          </p:nvPr>
        </p:nvSpPr>
        <p:spPr>
          <a:xfrm>
            <a:off x="247943" y="257574"/>
            <a:ext cx="9112873" cy="9719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pl-PL" sz="3400">
                <a:solidFill>
                  <a:schemeClr val="lt1"/>
                </a:solidFill>
              </a:rPr>
              <a:t>SPRAWDŹ SIĘ –ĆWICZENIE INDYWIDUALNE</a:t>
            </a:r>
            <a:endParaRPr sz="34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37"/>
          <p:cNvSpPr/>
          <p:nvPr/>
        </p:nvSpPr>
        <p:spPr>
          <a:xfrm>
            <a:off x="1" y="431403"/>
            <a:ext cx="12286268" cy="549275"/>
          </a:xfrm>
          <a:prstGeom prst="rect">
            <a:avLst/>
          </a:prstGeom>
          <a:solidFill>
            <a:srgbClr val="42A10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" name="Google Shape;320;p3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1963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sp>
        <p:nvSpPr>
          <p:cNvPr id="321" name="Google Shape;321;p37"/>
          <p:cNvSpPr txBox="1">
            <a:spLocks noGrp="1"/>
          </p:cNvSpPr>
          <p:nvPr>
            <p:ph type="sldNum" idx="12"/>
          </p:nvPr>
        </p:nvSpPr>
        <p:spPr>
          <a:xfrm>
            <a:off x="9144000" y="6297474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pl-PL" sz="2400">
                <a:solidFill>
                  <a:schemeClr val="lt1"/>
                </a:solidFill>
              </a:rPr>
              <a:t>|</a:t>
            </a:r>
            <a:r>
              <a:rPr lang="pl-PL" sz="2000">
                <a:solidFill>
                  <a:schemeClr val="lt1"/>
                </a:solidFill>
              </a:rPr>
              <a:t>  </a:t>
            </a:r>
            <a:fld id="{00000000-1234-1234-1234-123412341234}" type="slidenum">
              <a:rPr lang="pl-PL" sz="2000">
                <a:solidFill>
                  <a:schemeClr val="lt1"/>
                </a:solidFill>
              </a:rPr>
              <a:t>25</a:t>
            </a:fld>
            <a:endParaRPr sz="2000">
              <a:solidFill>
                <a:schemeClr val="lt1"/>
              </a:solidFill>
            </a:endParaRPr>
          </a:p>
        </p:txBody>
      </p:sp>
      <p:sp>
        <p:nvSpPr>
          <p:cNvPr id="322" name="Google Shape;322;p37"/>
          <p:cNvSpPr txBox="1"/>
          <p:nvPr/>
        </p:nvSpPr>
        <p:spPr>
          <a:xfrm>
            <a:off x="914400" y="1745921"/>
            <a:ext cx="10248900" cy="9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pl-PL" sz="2800" b="1" i="0" u="none" strike="noStrike" cap="non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3.</a:t>
            </a:r>
            <a:r>
              <a:rPr lang="pl-PL" sz="2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l-PL"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Po zeskanowaniu kodu QR  otrzymamy szczegółowe informacje </a:t>
            </a:r>
            <a:br>
              <a:rPr lang="pl-PL"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pl-PL"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  o modelu np. zmywarki</a:t>
            </a:r>
            <a:endParaRPr sz="2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3" name="Google Shape;323;p37"/>
          <p:cNvSpPr txBox="1">
            <a:spLocks noGrp="1"/>
          </p:cNvSpPr>
          <p:nvPr>
            <p:ph type="title"/>
          </p:nvPr>
        </p:nvSpPr>
        <p:spPr>
          <a:xfrm>
            <a:off x="247943" y="257574"/>
            <a:ext cx="9112873" cy="9719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pl-PL" sz="3400">
                <a:solidFill>
                  <a:schemeClr val="lt1"/>
                </a:solidFill>
              </a:rPr>
              <a:t>SPRAWDŹ SIĘ –ĆWICZENIE INDYWIDUALNE</a:t>
            </a:r>
            <a:endParaRPr sz="34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38"/>
          <p:cNvSpPr/>
          <p:nvPr/>
        </p:nvSpPr>
        <p:spPr>
          <a:xfrm>
            <a:off x="1" y="431403"/>
            <a:ext cx="12286268" cy="549275"/>
          </a:xfrm>
          <a:prstGeom prst="rect">
            <a:avLst/>
          </a:prstGeom>
          <a:solidFill>
            <a:srgbClr val="42A10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9" name="Google Shape;329;p38"/>
          <p:cNvSpPr txBox="1">
            <a:spLocks noGrp="1"/>
          </p:cNvSpPr>
          <p:nvPr>
            <p:ph type="title"/>
          </p:nvPr>
        </p:nvSpPr>
        <p:spPr>
          <a:xfrm>
            <a:off x="276225" y="8730"/>
            <a:ext cx="625655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pl-PL" sz="3400">
                <a:solidFill>
                  <a:schemeClr val="lt1"/>
                </a:solidFill>
              </a:rPr>
              <a:t>ZADANIE DOMOWE</a:t>
            </a:r>
            <a:endParaRPr sz="3400">
              <a:solidFill>
                <a:schemeClr val="lt1"/>
              </a:solidFill>
            </a:endParaRPr>
          </a:p>
        </p:txBody>
      </p:sp>
      <p:sp>
        <p:nvSpPr>
          <p:cNvPr id="330" name="Google Shape;330;p3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1483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sp>
        <p:nvSpPr>
          <p:cNvPr id="331" name="Google Shape;331;p38"/>
          <p:cNvSpPr txBox="1">
            <a:spLocks noGrp="1"/>
          </p:cNvSpPr>
          <p:nvPr>
            <p:ph type="sldNum" idx="12"/>
          </p:nvPr>
        </p:nvSpPr>
        <p:spPr>
          <a:xfrm>
            <a:off x="9144000" y="6297474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pl-PL" sz="2400">
                <a:solidFill>
                  <a:schemeClr val="lt1"/>
                </a:solidFill>
              </a:rPr>
              <a:t>|</a:t>
            </a:r>
            <a:r>
              <a:rPr lang="pl-PL" sz="2000">
                <a:solidFill>
                  <a:schemeClr val="lt1"/>
                </a:solidFill>
              </a:rPr>
              <a:t>  </a:t>
            </a:r>
            <a:fld id="{00000000-1234-1234-1234-123412341234}" type="slidenum">
              <a:rPr lang="pl-PL" sz="2000">
                <a:solidFill>
                  <a:schemeClr val="lt1"/>
                </a:solidFill>
              </a:rPr>
              <a:t>26</a:t>
            </a:fld>
            <a:endParaRPr sz="2000">
              <a:solidFill>
                <a:schemeClr val="lt1"/>
              </a:solidFill>
            </a:endParaRPr>
          </a:p>
        </p:txBody>
      </p:sp>
      <p:sp>
        <p:nvSpPr>
          <p:cNvPr id="332" name="Google Shape;332;p38"/>
          <p:cNvSpPr txBox="1"/>
          <p:nvPr/>
        </p:nvSpPr>
        <p:spPr>
          <a:xfrm>
            <a:off x="914399" y="2567216"/>
            <a:ext cx="10220325" cy="1384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pl-PL"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Porozmawiajcie z Rodzicami na temat etykiet energetycznych.  Wykorzystajcie w rozmowie argumenty i hasło wypracowane </a:t>
            </a:r>
            <a:br>
              <a:rPr lang="pl-PL"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pl-PL"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 grupach  podczas dzisiejszej lekcji.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4"/>
          <p:cNvSpPr/>
          <p:nvPr/>
        </p:nvSpPr>
        <p:spPr>
          <a:xfrm>
            <a:off x="452400" y="3429000"/>
            <a:ext cx="4043400" cy="2031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pl-PL"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Prezentacja powstała w ramach projektu Label2020 dofinansowanego z programu badań naukowych </a:t>
            </a:r>
            <a:br>
              <a:rPr lang="pl-PL"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pl-PL"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 innowacji Horyzont 2020 Unii Europejskiej </a:t>
            </a:r>
            <a:br>
              <a:rPr lang="pl-PL"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pl-PL"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 ramach umowy numer 847062. </a:t>
            </a:r>
            <a:br>
              <a:rPr lang="pl-PL"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pl-PL"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Wyłączną odpowiedzialność za jego treść ponoszą autorzy. Nie musi ona odzwierciedlać opinii</a:t>
            </a:r>
            <a:br>
              <a:rPr lang="pl-PL"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pl-PL"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Unii Europejskiej. Ani EASME, ani Komisja Europejska nie ponoszą odpowiedzialności za jakiekolwiek wykorzystanie zawartych tu informacji.</a:t>
            </a:r>
            <a:r>
              <a:rPr lang="pl-PL"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0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38" name="Google Shape;338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23352" y="6130812"/>
            <a:ext cx="1126168" cy="623615"/>
          </a:xfrm>
          <a:prstGeom prst="rect">
            <a:avLst/>
          </a:prstGeom>
          <a:noFill/>
          <a:ln>
            <a:noFill/>
          </a:ln>
        </p:spPr>
      </p:pic>
      <p:pic>
        <p:nvPicPr>
          <p:cNvPr id="339" name="Google Shape;339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184654" y="5793994"/>
            <a:ext cx="2059617" cy="1054481"/>
          </a:xfrm>
          <a:prstGeom prst="rect">
            <a:avLst/>
          </a:prstGeom>
          <a:noFill/>
          <a:ln>
            <a:noFill/>
          </a:ln>
        </p:spPr>
      </p:pic>
      <p:pic>
        <p:nvPicPr>
          <p:cNvPr id="340" name="Google Shape;340;p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928601" y="6236458"/>
            <a:ext cx="2059617" cy="4313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0"/>
          <p:cNvSpPr txBox="1"/>
          <p:nvPr/>
        </p:nvSpPr>
        <p:spPr>
          <a:xfrm>
            <a:off x="914400" y="1395625"/>
            <a:ext cx="10239300" cy="47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3970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pl-PL" sz="2800" b="0" i="0" u="none" strike="noStrike" cap="non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Etykiety energetyczne </a:t>
            </a:r>
            <a:r>
              <a:rPr lang="pl-PL"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to specjalne oznaczenie urządzeń i sprzętu gospodarstwa domowego.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3970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970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pl-PL"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Istnieje pięć grup produktów, które zostały oznaczone </a:t>
            </a:r>
            <a:br>
              <a:rPr lang="pl-PL"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pl-PL" sz="2800" b="0" i="0" u="none" strike="noStrike" cap="non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etykietą energetyczną:</a:t>
            </a:r>
            <a:endParaRPr sz="2800" b="0" i="0" u="none" strike="noStrike" cap="none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 algn="just" rtl="0"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2000"/>
              <a:buFont typeface="Noto Sans Symbols"/>
              <a:buChar char="✔"/>
            </a:pPr>
            <a:r>
              <a:rPr lang="pl-PL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lodówki, zamrażarki i chłodziarki na wino,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 algn="just" rtl="0"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2000"/>
              <a:buFont typeface="Noto Sans Symbols"/>
              <a:buChar char="✔"/>
            </a:pPr>
            <a:r>
              <a:rPr lang="pl-PL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zmywarki,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 algn="just" rtl="0"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2000"/>
              <a:buFont typeface="Noto Sans Symbols"/>
              <a:buChar char="✔"/>
            </a:pPr>
            <a:r>
              <a:rPr lang="pl-PL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pralki i pralko-suszarki,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 algn="just" rtl="0"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2000"/>
              <a:buFont typeface="Noto Sans Symbols"/>
              <a:buChar char="✔"/>
            </a:pPr>
            <a:r>
              <a:rPr lang="pl-PL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telewizory i wyświetlacze elektroniczne,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 algn="just" rtl="0"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2000"/>
              <a:buFont typeface="Noto Sans Symbols"/>
              <a:buChar char="✔"/>
            </a:pPr>
            <a:r>
              <a:rPr lang="pl-PL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źródła światła.</a:t>
            </a:r>
            <a:endParaRPr sz="2800">
              <a:latin typeface="Calibri"/>
              <a:ea typeface="Calibri"/>
              <a:cs typeface="Calibri"/>
              <a:sym typeface="Calibri"/>
            </a:endParaRPr>
          </a:p>
          <a:p>
            <a:pPr marL="13970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Google Shape;105;p20"/>
          <p:cNvSpPr/>
          <p:nvPr/>
        </p:nvSpPr>
        <p:spPr>
          <a:xfrm>
            <a:off x="-1" y="365125"/>
            <a:ext cx="12192001" cy="549275"/>
          </a:xfrm>
          <a:prstGeom prst="rect">
            <a:avLst/>
          </a:prstGeom>
          <a:solidFill>
            <a:srgbClr val="42A10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p20"/>
          <p:cNvSpPr txBox="1"/>
          <p:nvPr/>
        </p:nvSpPr>
        <p:spPr>
          <a:xfrm>
            <a:off x="478054" y="-23020"/>
            <a:ext cx="706574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pl-PL" sz="3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CZYM SĄ ETYKIETY ENERGETYCZNE 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20"/>
          <p:cNvSpPr txBox="1">
            <a:spLocks noGrp="1"/>
          </p:cNvSpPr>
          <p:nvPr>
            <p:ph type="sldNum" idx="12"/>
          </p:nvPr>
        </p:nvSpPr>
        <p:spPr>
          <a:xfrm>
            <a:off x="9144000" y="6297474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pl-PL" sz="2400">
                <a:solidFill>
                  <a:schemeClr val="lt1"/>
                </a:solidFill>
              </a:rPr>
              <a:t>|</a:t>
            </a:r>
            <a:r>
              <a:rPr lang="pl-PL" sz="2000">
                <a:solidFill>
                  <a:schemeClr val="lt1"/>
                </a:solidFill>
              </a:rPr>
              <a:t>  3</a:t>
            </a:r>
            <a:endParaRPr sz="20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1"/>
          <p:cNvSpPr/>
          <p:nvPr/>
        </p:nvSpPr>
        <p:spPr>
          <a:xfrm>
            <a:off x="0" y="388143"/>
            <a:ext cx="12192001" cy="549275"/>
          </a:xfrm>
          <a:prstGeom prst="rect">
            <a:avLst/>
          </a:prstGeom>
          <a:solidFill>
            <a:srgbClr val="42A10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p21"/>
          <p:cNvSpPr txBox="1">
            <a:spLocks noGrp="1"/>
          </p:cNvSpPr>
          <p:nvPr>
            <p:ph type="title"/>
          </p:nvPr>
        </p:nvSpPr>
        <p:spPr>
          <a:xfrm>
            <a:off x="289020" y="988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pl-PL" sz="3400">
                <a:solidFill>
                  <a:schemeClr val="lt1"/>
                </a:solidFill>
              </a:rPr>
              <a:t>CZEGO MOŻEMY SIĘ DOWIEDZIEĆ Z TAKIEJ ETYKIETY?</a:t>
            </a:r>
            <a:endParaRPr/>
          </a:p>
        </p:txBody>
      </p:sp>
      <p:sp>
        <p:nvSpPr>
          <p:cNvPr id="114" name="Google Shape;114;p21"/>
          <p:cNvSpPr txBox="1"/>
          <p:nvPr/>
        </p:nvSpPr>
        <p:spPr>
          <a:xfrm>
            <a:off x="876300" y="1395625"/>
            <a:ext cx="10296525" cy="36317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3970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pl-PL" sz="2800" b="0" i="0" u="none" strike="noStrike" cap="non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Etykieta energetyczna </a:t>
            </a:r>
            <a:r>
              <a:rPr lang="pl-PL"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pozwala na odczytanie podstawowych informacji o pracy urządzenia: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36587" marR="0" lvl="0" indent="-4572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1200"/>
              <a:buFont typeface="Noto Sans Symbols"/>
              <a:buChar char="✔"/>
            </a:pPr>
            <a:r>
              <a:rPr lang="pl-PL"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ilości zużywanej energii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36587" marR="0" lvl="0" indent="-4572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1200"/>
              <a:buFont typeface="Noto Sans Symbols"/>
              <a:buChar char="✔"/>
            </a:pPr>
            <a:r>
              <a:rPr lang="pl-PL"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ilości zużywanej wody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36587" marR="0" lvl="0" indent="-4572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1200"/>
              <a:buFont typeface="Noto Sans Symbols"/>
              <a:buChar char="✔"/>
            </a:pPr>
            <a:r>
              <a:rPr lang="pl-PL"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poziomie hałasu przy pracy.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3970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970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pl-PL"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Każdemu urządzeniu zmierzono i </a:t>
            </a:r>
            <a:r>
              <a:rPr lang="pl-PL" sz="2800" b="0" i="0" u="sng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oznaczono wpływ na środowisko. </a:t>
            </a:r>
            <a:endParaRPr sz="2800" b="0" i="0" u="sng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970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" name="Google Shape;115;p21"/>
          <p:cNvSpPr txBox="1">
            <a:spLocks noGrp="1"/>
          </p:cNvSpPr>
          <p:nvPr>
            <p:ph type="sldNum" idx="12"/>
          </p:nvPr>
        </p:nvSpPr>
        <p:spPr>
          <a:xfrm>
            <a:off x="9144000" y="6297474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pl-PL" sz="2400">
                <a:solidFill>
                  <a:schemeClr val="lt1"/>
                </a:solidFill>
              </a:rPr>
              <a:t>|</a:t>
            </a:r>
            <a:r>
              <a:rPr lang="pl-PL" sz="2000">
                <a:solidFill>
                  <a:schemeClr val="lt1"/>
                </a:solidFill>
              </a:rPr>
              <a:t>  4</a:t>
            </a:r>
            <a:endParaRPr sz="20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2"/>
          <p:cNvSpPr/>
          <p:nvPr/>
        </p:nvSpPr>
        <p:spPr>
          <a:xfrm>
            <a:off x="0" y="388143"/>
            <a:ext cx="12192001" cy="549275"/>
          </a:xfrm>
          <a:prstGeom prst="rect">
            <a:avLst/>
          </a:prstGeom>
          <a:solidFill>
            <a:srgbClr val="42A10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" name="Google Shape;121;p22"/>
          <p:cNvSpPr txBox="1">
            <a:spLocks noGrp="1"/>
          </p:cNvSpPr>
          <p:nvPr>
            <p:ph type="title"/>
          </p:nvPr>
        </p:nvSpPr>
        <p:spPr>
          <a:xfrm>
            <a:off x="317300" y="699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pl-PL" sz="3400">
                <a:solidFill>
                  <a:schemeClr val="lt1"/>
                </a:solidFill>
              </a:rPr>
              <a:t>NA ETYKIECIE KAŻDY ZNAK MA ZNACZENIE</a:t>
            </a:r>
            <a:endParaRPr/>
          </a:p>
        </p:txBody>
      </p:sp>
      <p:sp>
        <p:nvSpPr>
          <p:cNvPr id="122" name="Google Shape;122;p22"/>
          <p:cNvSpPr txBox="1"/>
          <p:nvPr/>
        </p:nvSpPr>
        <p:spPr>
          <a:xfrm>
            <a:off x="5295879" y="3171985"/>
            <a:ext cx="6657309" cy="6155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pl-PL"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Flaga UE i napis ENERGY</a:t>
            </a:r>
            <a:endParaRPr sz="2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p22"/>
          <p:cNvSpPr txBox="1"/>
          <p:nvPr/>
        </p:nvSpPr>
        <p:spPr>
          <a:xfrm>
            <a:off x="1415783" y="6179393"/>
            <a:ext cx="2156977" cy="353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pl-PL" sz="1050" b="0" i="1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grafika: https://eur-lex.europa.eu</a:t>
            </a:r>
            <a:endParaRPr sz="1050" b="0" i="1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4" name="Google Shape;124;p22"/>
          <p:cNvPicPr preferRelativeResize="0"/>
          <p:nvPr/>
        </p:nvPicPr>
        <p:blipFill rotWithShape="1">
          <a:blip r:embed="rId3">
            <a:alphaModFix/>
          </a:blip>
          <a:srcRect r="49924"/>
          <a:stretch/>
        </p:blipFill>
        <p:spPr>
          <a:xfrm>
            <a:off x="1728935" y="1026686"/>
            <a:ext cx="2324591" cy="4802567"/>
          </a:xfrm>
          <a:prstGeom prst="rect">
            <a:avLst/>
          </a:prstGeom>
          <a:noFill/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</p:pic>
      <p:cxnSp>
        <p:nvCxnSpPr>
          <p:cNvPr id="125" name="Google Shape;125;p22"/>
          <p:cNvCxnSpPr/>
          <p:nvPr/>
        </p:nvCxnSpPr>
        <p:spPr>
          <a:xfrm rot="10800000">
            <a:off x="2380072" y="1464937"/>
            <a:ext cx="2915807" cy="2048536"/>
          </a:xfrm>
          <a:prstGeom prst="straightConnector1">
            <a:avLst/>
          </a:prstGeom>
          <a:noFill/>
          <a:ln w="19050" cap="flat" cmpd="sng">
            <a:solidFill>
              <a:srgbClr val="00B050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126" name="Google Shape;126;p22"/>
          <p:cNvSpPr/>
          <p:nvPr/>
        </p:nvSpPr>
        <p:spPr>
          <a:xfrm>
            <a:off x="4753367" y="1183442"/>
            <a:ext cx="7491168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pl-PL" sz="2800" b="1" i="0" u="none" strike="noStrike" cap="non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Stałe</a:t>
            </a:r>
            <a:r>
              <a:rPr lang="pl-PL" sz="2800" b="0" i="0" u="none" strike="noStrike" cap="non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l-PL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elementy </a:t>
            </a:r>
            <a:r>
              <a:rPr lang="pl-PL" sz="2800" b="0" i="0" u="none" strike="noStrike" cap="non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etykiety energetycznej </a:t>
            </a:r>
            <a:r>
              <a:rPr lang="pl-PL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umieszczone na oznaczeniu:</a:t>
            </a: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p22"/>
          <p:cNvSpPr txBox="1"/>
          <p:nvPr/>
        </p:nvSpPr>
        <p:spPr>
          <a:xfrm>
            <a:off x="9039225" y="6350756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pl-PL"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|</a:t>
            </a:r>
            <a:r>
              <a:rPr lang="pl-PL"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fld id="{00000000-1234-1234-1234-123412341234}" type="slidenum">
              <a:rPr lang="pl-PL"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sz="20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3"/>
          <p:cNvSpPr/>
          <p:nvPr/>
        </p:nvSpPr>
        <p:spPr>
          <a:xfrm>
            <a:off x="0" y="388143"/>
            <a:ext cx="12192001" cy="549275"/>
          </a:xfrm>
          <a:prstGeom prst="rect">
            <a:avLst/>
          </a:prstGeom>
          <a:solidFill>
            <a:srgbClr val="42A10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" name="Google Shape;133;p23"/>
          <p:cNvSpPr txBox="1">
            <a:spLocks noGrp="1"/>
          </p:cNvSpPr>
          <p:nvPr>
            <p:ph type="title"/>
          </p:nvPr>
        </p:nvSpPr>
        <p:spPr>
          <a:xfrm>
            <a:off x="317300" y="699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pl-PL" sz="3400">
                <a:solidFill>
                  <a:schemeClr val="lt1"/>
                </a:solidFill>
              </a:rPr>
              <a:t>NA ETYKIECIE KAŻDY ZNAK MA ZNACZENIE</a:t>
            </a:r>
            <a:endParaRPr/>
          </a:p>
        </p:txBody>
      </p:sp>
      <p:sp>
        <p:nvSpPr>
          <p:cNvPr id="134" name="Google Shape;134;p23"/>
          <p:cNvSpPr txBox="1"/>
          <p:nvPr/>
        </p:nvSpPr>
        <p:spPr>
          <a:xfrm>
            <a:off x="5295879" y="3171985"/>
            <a:ext cx="6657309" cy="14772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pl-PL"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kod QR - skanując go otrzymamy szczegółowe informacje o modelu np. zmywarki</a:t>
            </a:r>
            <a:endParaRPr sz="2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p23"/>
          <p:cNvSpPr txBox="1"/>
          <p:nvPr/>
        </p:nvSpPr>
        <p:spPr>
          <a:xfrm>
            <a:off x="1415783" y="6179393"/>
            <a:ext cx="2156977" cy="353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pl-PL" sz="1050" b="0" i="1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grafika: https://eur-lex.europa.eu</a:t>
            </a:r>
            <a:endParaRPr sz="1050" b="0" i="1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6" name="Google Shape;136;p23"/>
          <p:cNvPicPr preferRelativeResize="0"/>
          <p:nvPr/>
        </p:nvPicPr>
        <p:blipFill rotWithShape="1">
          <a:blip r:embed="rId3">
            <a:alphaModFix/>
          </a:blip>
          <a:srcRect r="49924"/>
          <a:stretch/>
        </p:blipFill>
        <p:spPr>
          <a:xfrm>
            <a:off x="1728935" y="1026686"/>
            <a:ext cx="2324591" cy="4802567"/>
          </a:xfrm>
          <a:prstGeom prst="rect">
            <a:avLst/>
          </a:prstGeom>
          <a:noFill/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</p:pic>
      <p:cxnSp>
        <p:nvCxnSpPr>
          <p:cNvPr id="137" name="Google Shape;137;p23"/>
          <p:cNvCxnSpPr/>
          <p:nvPr/>
        </p:nvCxnSpPr>
        <p:spPr>
          <a:xfrm rot="10800000">
            <a:off x="4007258" y="1448221"/>
            <a:ext cx="1288621" cy="1943076"/>
          </a:xfrm>
          <a:prstGeom prst="straightConnector1">
            <a:avLst/>
          </a:prstGeom>
          <a:noFill/>
          <a:ln w="19050" cap="flat" cmpd="sng">
            <a:solidFill>
              <a:srgbClr val="00B050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138" name="Google Shape;138;p23"/>
          <p:cNvSpPr/>
          <p:nvPr/>
        </p:nvSpPr>
        <p:spPr>
          <a:xfrm>
            <a:off x="4753367" y="1183442"/>
            <a:ext cx="7491168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pl-PL" sz="2800" b="1" i="0" u="none" strike="noStrike" cap="non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Stałe</a:t>
            </a:r>
            <a:r>
              <a:rPr lang="pl-PL" sz="2800" b="0" i="0" u="none" strike="noStrike" cap="non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l-PL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elementy </a:t>
            </a:r>
            <a:r>
              <a:rPr lang="pl-PL" sz="2800" b="0" i="0" u="none" strike="noStrike" cap="non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etykiety energetycznej </a:t>
            </a:r>
            <a:r>
              <a:rPr lang="pl-PL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umieszczone na oznaczeniu:</a:t>
            </a: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23"/>
          <p:cNvSpPr txBox="1">
            <a:spLocks noGrp="1"/>
          </p:cNvSpPr>
          <p:nvPr>
            <p:ph type="sldNum" idx="12"/>
          </p:nvPr>
        </p:nvSpPr>
        <p:spPr>
          <a:xfrm>
            <a:off x="9144000" y="6297474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pl-PL" sz="2400">
                <a:solidFill>
                  <a:schemeClr val="lt1"/>
                </a:solidFill>
              </a:rPr>
              <a:t>|</a:t>
            </a:r>
            <a:r>
              <a:rPr lang="pl-PL" sz="2000">
                <a:solidFill>
                  <a:schemeClr val="lt1"/>
                </a:solidFill>
              </a:rPr>
              <a:t>  </a:t>
            </a:r>
            <a:fld id="{00000000-1234-1234-1234-123412341234}" type="slidenum">
              <a:rPr lang="pl-PL" sz="2000">
                <a:solidFill>
                  <a:schemeClr val="lt1"/>
                </a:solidFill>
              </a:rPr>
              <a:t>6</a:t>
            </a:fld>
            <a:endParaRPr sz="20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4"/>
          <p:cNvSpPr/>
          <p:nvPr/>
        </p:nvSpPr>
        <p:spPr>
          <a:xfrm>
            <a:off x="0" y="388143"/>
            <a:ext cx="12192001" cy="549275"/>
          </a:xfrm>
          <a:prstGeom prst="rect">
            <a:avLst/>
          </a:prstGeom>
          <a:solidFill>
            <a:srgbClr val="42A10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p24"/>
          <p:cNvSpPr txBox="1">
            <a:spLocks noGrp="1"/>
          </p:cNvSpPr>
          <p:nvPr>
            <p:ph type="title"/>
          </p:nvPr>
        </p:nvSpPr>
        <p:spPr>
          <a:xfrm>
            <a:off x="317300" y="699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pl-PL" sz="3400">
                <a:solidFill>
                  <a:schemeClr val="lt1"/>
                </a:solidFill>
              </a:rPr>
              <a:t>NA ETYKIECIE KAŻDY ZNAK MA ZNACZENIE</a:t>
            </a:r>
            <a:endParaRPr/>
          </a:p>
        </p:txBody>
      </p:sp>
      <p:sp>
        <p:nvSpPr>
          <p:cNvPr id="146" name="Google Shape;146;p24"/>
          <p:cNvSpPr txBox="1"/>
          <p:nvPr/>
        </p:nvSpPr>
        <p:spPr>
          <a:xfrm>
            <a:off x="5295879" y="3171985"/>
            <a:ext cx="6657309" cy="6155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pl-PL"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nazwa producenta lub znak towarowy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" name="Google Shape;147;p24"/>
          <p:cNvSpPr txBox="1"/>
          <p:nvPr/>
        </p:nvSpPr>
        <p:spPr>
          <a:xfrm>
            <a:off x="1415783" y="6179393"/>
            <a:ext cx="2156977" cy="353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pl-PL" sz="1050" b="0" i="1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grafika: https://eur-lex.europa.eu</a:t>
            </a:r>
            <a:endParaRPr sz="1050" b="0" i="1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8" name="Google Shape;148;p24"/>
          <p:cNvPicPr preferRelativeResize="0"/>
          <p:nvPr/>
        </p:nvPicPr>
        <p:blipFill rotWithShape="1">
          <a:blip r:embed="rId3">
            <a:alphaModFix/>
          </a:blip>
          <a:srcRect r="49924"/>
          <a:stretch/>
        </p:blipFill>
        <p:spPr>
          <a:xfrm>
            <a:off x="1728935" y="1026686"/>
            <a:ext cx="2324591" cy="4802567"/>
          </a:xfrm>
          <a:prstGeom prst="rect">
            <a:avLst/>
          </a:prstGeom>
          <a:noFill/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</p:pic>
      <p:cxnSp>
        <p:nvCxnSpPr>
          <p:cNvPr id="149" name="Google Shape;149;p24"/>
          <p:cNvCxnSpPr/>
          <p:nvPr/>
        </p:nvCxnSpPr>
        <p:spPr>
          <a:xfrm rot="10800000">
            <a:off x="2545237" y="1696825"/>
            <a:ext cx="2750643" cy="1694472"/>
          </a:xfrm>
          <a:prstGeom prst="straightConnector1">
            <a:avLst/>
          </a:prstGeom>
          <a:noFill/>
          <a:ln w="19050" cap="flat" cmpd="sng">
            <a:solidFill>
              <a:srgbClr val="00B050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150" name="Google Shape;150;p24"/>
          <p:cNvSpPr/>
          <p:nvPr/>
        </p:nvSpPr>
        <p:spPr>
          <a:xfrm>
            <a:off x="4753367" y="1183442"/>
            <a:ext cx="7491168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pl-PL" sz="2800" b="1" i="0" u="none" strike="noStrike" cap="non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Stałe</a:t>
            </a:r>
            <a:r>
              <a:rPr lang="pl-PL" sz="2800" b="0" i="0" u="none" strike="noStrike" cap="non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l-PL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elementy </a:t>
            </a:r>
            <a:r>
              <a:rPr lang="pl-PL" sz="2800" b="0" i="0" u="none" strike="noStrike" cap="non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etykiety energetycznej </a:t>
            </a:r>
            <a:r>
              <a:rPr lang="pl-PL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umieszczone na oznaczeniu:</a:t>
            </a: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" name="Google Shape;151;p24"/>
          <p:cNvSpPr txBox="1">
            <a:spLocks noGrp="1"/>
          </p:cNvSpPr>
          <p:nvPr>
            <p:ph type="sldNum" idx="12"/>
          </p:nvPr>
        </p:nvSpPr>
        <p:spPr>
          <a:xfrm>
            <a:off x="9144000" y="6297474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pl-PL" sz="2400">
                <a:solidFill>
                  <a:schemeClr val="lt1"/>
                </a:solidFill>
              </a:rPr>
              <a:t>|</a:t>
            </a:r>
            <a:r>
              <a:rPr lang="pl-PL" sz="2000">
                <a:solidFill>
                  <a:schemeClr val="lt1"/>
                </a:solidFill>
              </a:rPr>
              <a:t>  </a:t>
            </a:r>
            <a:fld id="{00000000-1234-1234-1234-123412341234}" type="slidenum">
              <a:rPr lang="pl-PL" sz="2000">
                <a:solidFill>
                  <a:schemeClr val="lt1"/>
                </a:solidFill>
              </a:rPr>
              <a:t>7</a:t>
            </a:fld>
            <a:endParaRPr sz="20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5"/>
          <p:cNvSpPr/>
          <p:nvPr/>
        </p:nvSpPr>
        <p:spPr>
          <a:xfrm>
            <a:off x="0" y="388143"/>
            <a:ext cx="12192001" cy="549275"/>
          </a:xfrm>
          <a:prstGeom prst="rect">
            <a:avLst/>
          </a:prstGeom>
          <a:solidFill>
            <a:srgbClr val="42A10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" name="Google Shape;157;p25"/>
          <p:cNvSpPr txBox="1">
            <a:spLocks noGrp="1"/>
          </p:cNvSpPr>
          <p:nvPr>
            <p:ph type="title"/>
          </p:nvPr>
        </p:nvSpPr>
        <p:spPr>
          <a:xfrm>
            <a:off x="317300" y="699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pl-PL" sz="3400">
                <a:solidFill>
                  <a:schemeClr val="lt1"/>
                </a:solidFill>
              </a:rPr>
              <a:t>NA ETYKIECIE KAŻDY ZNAK MA ZNACZENIE</a:t>
            </a:r>
            <a:endParaRPr/>
          </a:p>
        </p:txBody>
      </p:sp>
      <p:sp>
        <p:nvSpPr>
          <p:cNvPr id="158" name="Google Shape;158;p25"/>
          <p:cNvSpPr txBox="1"/>
          <p:nvPr/>
        </p:nvSpPr>
        <p:spPr>
          <a:xfrm>
            <a:off x="5295879" y="3171985"/>
            <a:ext cx="6657309" cy="6155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pl-PL"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identyfikator modelu producenta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Google Shape;159;p25"/>
          <p:cNvSpPr txBox="1"/>
          <p:nvPr/>
        </p:nvSpPr>
        <p:spPr>
          <a:xfrm>
            <a:off x="1415783" y="6179393"/>
            <a:ext cx="2156977" cy="353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pl-PL" sz="1050" b="0" i="1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grafika: https://eur-lex.europa.eu</a:t>
            </a:r>
            <a:endParaRPr sz="1050" b="0" i="1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0" name="Google Shape;160;p25"/>
          <p:cNvPicPr preferRelativeResize="0"/>
          <p:nvPr/>
        </p:nvPicPr>
        <p:blipFill rotWithShape="1">
          <a:blip r:embed="rId3">
            <a:alphaModFix/>
          </a:blip>
          <a:srcRect r="49924"/>
          <a:stretch/>
        </p:blipFill>
        <p:spPr>
          <a:xfrm>
            <a:off x="1728935" y="1026686"/>
            <a:ext cx="2324591" cy="4802567"/>
          </a:xfrm>
          <a:prstGeom prst="rect">
            <a:avLst/>
          </a:prstGeom>
          <a:noFill/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</p:pic>
      <p:cxnSp>
        <p:nvCxnSpPr>
          <p:cNvPr id="161" name="Google Shape;161;p25"/>
          <p:cNvCxnSpPr/>
          <p:nvPr/>
        </p:nvCxnSpPr>
        <p:spPr>
          <a:xfrm rot="10800000">
            <a:off x="3780148" y="1725105"/>
            <a:ext cx="1515733" cy="1666192"/>
          </a:xfrm>
          <a:prstGeom prst="straightConnector1">
            <a:avLst/>
          </a:prstGeom>
          <a:noFill/>
          <a:ln w="19050" cap="flat" cmpd="sng">
            <a:solidFill>
              <a:srgbClr val="00B050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162" name="Google Shape;162;p25"/>
          <p:cNvSpPr/>
          <p:nvPr/>
        </p:nvSpPr>
        <p:spPr>
          <a:xfrm>
            <a:off x="4753367" y="1183442"/>
            <a:ext cx="7491168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pl-PL" sz="2800" b="1" i="0" u="none" strike="noStrike" cap="non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Stałe</a:t>
            </a:r>
            <a:r>
              <a:rPr lang="pl-PL" sz="2800" b="0" i="0" u="none" strike="noStrike" cap="non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l-PL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elementy </a:t>
            </a:r>
            <a:r>
              <a:rPr lang="pl-PL" sz="2800" b="0" i="0" u="none" strike="noStrike" cap="non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etykiety energetycznej </a:t>
            </a:r>
            <a:r>
              <a:rPr lang="pl-PL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umieszczone na oznaczeniu:</a:t>
            </a: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" name="Google Shape;163;p25"/>
          <p:cNvSpPr txBox="1">
            <a:spLocks noGrp="1"/>
          </p:cNvSpPr>
          <p:nvPr>
            <p:ph type="sldNum" idx="12"/>
          </p:nvPr>
        </p:nvSpPr>
        <p:spPr>
          <a:xfrm>
            <a:off x="9144000" y="6297474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pl-PL" sz="2400">
                <a:solidFill>
                  <a:schemeClr val="lt1"/>
                </a:solidFill>
              </a:rPr>
              <a:t>|</a:t>
            </a:r>
            <a:r>
              <a:rPr lang="pl-PL" sz="2000">
                <a:solidFill>
                  <a:schemeClr val="lt1"/>
                </a:solidFill>
              </a:rPr>
              <a:t>  </a:t>
            </a:r>
            <a:fld id="{00000000-1234-1234-1234-123412341234}" type="slidenum">
              <a:rPr lang="pl-PL" sz="2000">
                <a:solidFill>
                  <a:schemeClr val="lt1"/>
                </a:solidFill>
              </a:rPr>
              <a:t>8</a:t>
            </a:fld>
            <a:endParaRPr sz="20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6"/>
          <p:cNvSpPr/>
          <p:nvPr/>
        </p:nvSpPr>
        <p:spPr>
          <a:xfrm>
            <a:off x="0" y="388143"/>
            <a:ext cx="12192001" cy="549275"/>
          </a:xfrm>
          <a:prstGeom prst="rect">
            <a:avLst/>
          </a:prstGeom>
          <a:solidFill>
            <a:srgbClr val="42A10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" name="Google Shape;169;p26"/>
          <p:cNvSpPr txBox="1">
            <a:spLocks noGrp="1"/>
          </p:cNvSpPr>
          <p:nvPr>
            <p:ph type="title"/>
          </p:nvPr>
        </p:nvSpPr>
        <p:spPr>
          <a:xfrm>
            <a:off x="317300" y="699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pl-PL" sz="3400">
                <a:solidFill>
                  <a:schemeClr val="lt1"/>
                </a:solidFill>
              </a:rPr>
              <a:t>NA ETYKIECIE KAŻDY ZNAK MA ZNACZENIE</a:t>
            </a:r>
            <a:endParaRPr/>
          </a:p>
        </p:txBody>
      </p:sp>
      <p:sp>
        <p:nvSpPr>
          <p:cNvPr id="170" name="Google Shape;170;p26"/>
          <p:cNvSpPr txBox="1"/>
          <p:nvPr/>
        </p:nvSpPr>
        <p:spPr>
          <a:xfrm>
            <a:off x="5295879" y="3171985"/>
            <a:ext cx="6657300" cy="147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pl-PL"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skala klas efektywności energetycznej od A do G, gdzie A oznacza najbardziej energooszczędne urządzenie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" name="Google Shape;171;p26"/>
          <p:cNvSpPr txBox="1"/>
          <p:nvPr/>
        </p:nvSpPr>
        <p:spPr>
          <a:xfrm>
            <a:off x="1415783" y="6179393"/>
            <a:ext cx="2156977" cy="353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pl-PL" sz="1050" b="0" i="1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grafika: https://eur-lex.europa.eu</a:t>
            </a:r>
            <a:endParaRPr sz="1050" b="0" i="1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2" name="Google Shape;172;p26"/>
          <p:cNvPicPr preferRelativeResize="0"/>
          <p:nvPr/>
        </p:nvPicPr>
        <p:blipFill rotWithShape="1">
          <a:blip r:embed="rId3">
            <a:alphaModFix/>
          </a:blip>
          <a:srcRect r="49924"/>
          <a:stretch/>
        </p:blipFill>
        <p:spPr>
          <a:xfrm>
            <a:off x="1728935" y="1026686"/>
            <a:ext cx="2324591" cy="4802567"/>
          </a:xfrm>
          <a:prstGeom prst="rect">
            <a:avLst/>
          </a:prstGeom>
          <a:noFill/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</p:pic>
      <p:cxnSp>
        <p:nvCxnSpPr>
          <p:cNvPr id="173" name="Google Shape;173;p26"/>
          <p:cNvCxnSpPr/>
          <p:nvPr/>
        </p:nvCxnSpPr>
        <p:spPr>
          <a:xfrm rot="10800000">
            <a:off x="2262433" y="2384981"/>
            <a:ext cx="3033448" cy="1006316"/>
          </a:xfrm>
          <a:prstGeom prst="straightConnector1">
            <a:avLst/>
          </a:prstGeom>
          <a:noFill/>
          <a:ln w="19050" cap="flat" cmpd="sng">
            <a:solidFill>
              <a:srgbClr val="00B050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174" name="Google Shape;174;p26"/>
          <p:cNvSpPr/>
          <p:nvPr/>
        </p:nvSpPr>
        <p:spPr>
          <a:xfrm>
            <a:off x="4753367" y="1183442"/>
            <a:ext cx="7491168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pl-PL" sz="2800" b="1" i="0" u="none" strike="noStrike" cap="non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Stałe</a:t>
            </a:r>
            <a:r>
              <a:rPr lang="pl-PL" sz="2800" b="0" i="0" u="none" strike="noStrike" cap="non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l-PL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elementy </a:t>
            </a:r>
            <a:r>
              <a:rPr lang="pl-PL" sz="2800" b="0" i="0" u="none" strike="noStrike" cap="non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etykiety energetycznej </a:t>
            </a:r>
            <a:r>
              <a:rPr lang="pl-PL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umieszczone na oznaczeniu:</a:t>
            </a: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" name="Google Shape;175;p26"/>
          <p:cNvSpPr txBox="1">
            <a:spLocks noGrp="1"/>
          </p:cNvSpPr>
          <p:nvPr>
            <p:ph type="sldNum" idx="12"/>
          </p:nvPr>
        </p:nvSpPr>
        <p:spPr>
          <a:xfrm>
            <a:off x="9144000" y="6297474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pl-PL" sz="2400">
                <a:solidFill>
                  <a:schemeClr val="lt1"/>
                </a:solidFill>
              </a:rPr>
              <a:t>|</a:t>
            </a:r>
            <a:r>
              <a:rPr lang="pl-PL" sz="2000">
                <a:solidFill>
                  <a:schemeClr val="lt1"/>
                </a:solidFill>
              </a:rPr>
              <a:t>  </a:t>
            </a:r>
            <a:fld id="{00000000-1234-1234-1234-123412341234}" type="slidenum">
              <a:rPr lang="pl-PL" sz="2000">
                <a:solidFill>
                  <a:schemeClr val="lt1"/>
                </a:solidFill>
              </a:rPr>
              <a:t>9</a:t>
            </a:fld>
            <a:endParaRPr sz="20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545</Words>
  <Application>Microsoft Office PowerPoint</Application>
  <PresentationFormat>Panoramiczny</PresentationFormat>
  <Paragraphs>143</Paragraphs>
  <Slides>27</Slides>
  <Notes>27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27</vt:i4>
      </vt:variant>
    </vt:vector>
  </HeadingPairs>
  <TitlesOfParts>
    <vt:vector size="31" baseType="lpstr">
      <vt:lpstr>Arial</vt:lpstr>
      <vt:lpstr>Calibri</vt:lpstr>
      <vt:lpstr>Noto Sans Symbols</vt:lpstr>
      <vt:lpstr>Motyw pakietu Office</vt:lpstr>
      <vt:lpstr>ETYKIETY ENERGETYCZNE   W SŁUŻBIE RATOWANIA PLANETY</vt:lpstr>
      <vt:lpstr>CO OZNACZAJĄ TE SYMBOLE ?</vt:lpstr>
      <vt:lpstr>Prezentacja programu PowerPoint</vt:lpstr>
      <vt:lpstr>CZEGO MOŻEMY SIĘ DOWIEDZIEĆ Z TAKIEJ ETYKIETY?</vt:lpstr>
      <vt:lpstr>NA ETYKIECIE KAŻDY ZNAK MA ZNACZENIE</vt:lpstr>
      <vt:lpstr>NA ETYKIECIE KAŻDY ZNAK MA ZNACZENIE</vt:lpstr>
      <vt:lpstr>NA ETYKIECIE KAŻDY ZNAK MA ZNACZENIE</vt:lpstr>
      <vt:lpstr>NA ETYKIECIE KAŻDY ZNAK MA ZNACZENIE</vt:lpstr>
      <vt:lpstr>NA ETYKIECIE KAŻDY ZNAK MA ZNACZENIE</vt:lpstr>
      <vt:lpstr>NA ETYKIECIE KAŻDY ZNAK MA ZNACZENIE</vt:lpstr>
      <vt:lpstr>NA ETYKIECIE KAŻDY ZNAK MA ZNACZENIE</vt:lpstr>
      <vt:lpstr>DLACZEGO ETYKIETA ENERGETYCZNA JEST TAK WAŻNA?</vt:lpstr>
      <vt:lpstr>DLACZEGO ETYKIETA ENERGETYCZNA JEST TAK WAŻNA?</vt:lpstr>
      <vt:lpstr>DLACZEGO ETYKIETA ENERGETYCZNA JEST TAK WAŻNA?</vt:lpstr>
      <vt:lpstr>DLACZEGO ETYKIETA ENERGETYCZNA JEST TAK WAŻNA?</vt:lpstr>
      <vt:lpstr>OBEJRZYJCIE TELEDYSK I ODPOWIEDZCIE W PARACH NA PONIŻSZE PYTANIE:</vt:lpstr>
      <vt:lpstr>Prezentacja programu PowerPoint</vt:lpstr>
      <vt:lpstr>Hasło:    ……………………………………………………………………………………………………………………………………………………………………………………………………………………………………………….……..  Argumenty:  1. ……………………………………………………………………………………………………………………………………………………………………………………………………………………………………….……..  2. ……………………………………………………………………………………………………………………………………………………………………………………………………………………………………….……..  3. ……………………………………………………………………………………………………………………………………………………………………………………………………………………………………….……..</vt:lpstr>
      <vt:lpstr>SPRAWDŹ SIĘ – ĆWICZENIE INDYWIDUALNE</vt:lpstr>
      <vt:lpstr>SPRAWDŹ SIĘ –ĆWICZENIE INDYWIDUALNE</vt:lpstr>
      <vt:lpstr>SPRAWDŹ SIĘ –ĆWICZENIE INDYWIDUALNE</vt:lpstr>
      <vt:lpstr>SPRAWDŹ SIĘ –ĆWICZENIE INDYWIDUALNE</vt:lpstr>
      <vt:lpstr>SPRAWDŹ SIĘ –ĆWICZENIE INDYWIDUALNE</vt:lpstr>
      <vt:lpstr>SPRAWDŹ SIĘ –ĆWICZENIE INDYWIDUALNE</vt:lpstr>
      <vt:lpstr>SPRAWDŹ SIĘ –ĆWICZENIE INDYWIDUALNE</vt:lpstr>
      <vt:lpstr>ZADANIE DOMOWE</vt:lpstr>
      <vt:lpstr>Prezentacja programu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ETYKIETY ENERGETYCZNE   W SŁUŻBIE RATOWANIA PLANETY</dc:title>
  <dc:creator>Joanna Biskup</dc:creator>
  <cp:lastModifiedBy>Nitro</cp:lastModifiedBy>
  <cp:revision>2</cp:revision>
  <dcterms:created xsi:type="dcterms:W3CDTF">2022-05-17T06:10:11Z</dcterms:created>
  <dcterms:modified xsi:type="dcterms:W3CDTF">2022-09-05T10:51:40Z</dcterms:modified>
</cp:coreProperties>
</file>