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jxWPCz/3ThPxlVZUuLYl1AhLiJ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9505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082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157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15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10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496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897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559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zadanie w parach (w ławkach)</a:t>
            </a:r>
            <a:endParaRPr/>
          </a:p>
        </p:txBody>
      </p:sp>
      <p:sp>
        <p:nvSpPr>
          <p:cNvPr id="235" name="Google Shape;2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27139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4451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37c14480e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g137c14480e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99431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339f7636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g1339f7636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068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pytamy osoby z klasy</a:t>
            </a: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5750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195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095787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571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9" name="Google Shape;2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6491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8" name="Google Shape;30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7896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7" name="Google Shape;3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06896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6" name="Google Shape;32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32254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5" name="Google Shape;3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6441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teoria -krótko</a:t>
            </a:r>
            <a:endParaRPr/>
          </a:p>
        </p:txBody>
      </p:sp>
      <p:sp>
        <p:nvSpPr>
          <p:cNvPr id="102" name="Google Shape;10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0667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/>
              <a:t>teoria -krótko</a:t>
            </a:r>
            <a:endParaRPr/>
          </a:p>
        </p:txBody>
      </p:sp>
      <p:sp>
        <p:nvSpPr>
          <p:cNvPr id="110" name="Google Shape;1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327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919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38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55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0782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07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2">
            <a:alphaModFix/>
          </a:blip>
          <a:srcRect l="-625" t="-159" b="16737"/>
          <a:stretch/>
        </p:blipFill>
        <p:spPr>
          <a:xfrm>
            <a:off x="-66674" y="-1"/>
            <a:ext cx="12268200" cy="602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2">
            <a:alphaModFix/>
          </a:blip>
          <a:srcRect t="1" b="773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a8Kz5oWYbo,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_a8Kz5oWYbo" TargetMode="Externa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309371" y="1835736"/>
            <a:ext cx="11573255" cy="2537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5400" b="1">
                <a:solidFill>
                  <a:schemeClr val="lt1"/>
                </a:solidFill>
              </a:rPr>
              <a:t>ETYKIETY ENERGETYCZNE </a:t>
            </a:r>
            <a:br>
              <a:rPr lang="pl-PL" sz="5400" b="1">
                <a:solidFill>
                  <a:schemeClr val="lt1"/>
                </a:solidFill>
              </a:rPr>
            </a:br>
            <a:r>
              <a:rPr lang="pl-PL" sz="5400" b="1">
                <a:solidFill>
                  <a:schemeClr val="lt1"/>
                </a:solidFill>
              </a:rPr>
              <a:t> W SŁUŻBIE RATOWANIA PLANETY</a:t>
            </a:r>
            <a:endParaRPr sz="6600" b="1">
              <a:solidFill>
                <a:schemeClr val="lt1"/>
              </a:solidFill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352" y="6130812"/>
            <a:ext cx="1126168" cy="62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654" y="5793994"/>
            <a:ext cx="2059617" cy="105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28601" y="6236458"/>
            <a:ext cx="2059617" cy="431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82" name="Google Shape;182;p27"/>
          <p:cNvSpPr txBox="1"/>
          <p:nvPr/>
        </p:nvSpPr>
        <p:spPr>
          <a:xfrm>
            <a:off x="5295879" y="3171985"/>
            <a:ext cx="6657309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klasa efektywności energetycznej, którą określa się dla danego typu i modelu urządzenia, wskazująca pozycję tego urządzenia względem kolorowej skali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7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27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85" name="Google Shape;185;p27"/>
          <p:cNvCxnSpPr/>
          <p:nvPr/>
        </p:nvCxnSpPr>
        <p:spPr>
          <a:xfrm rot="10800000">
            <a:off x="3846136" y="2347274"/>
            <a:ext cx="1449745" cy="1044023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6" name="Google Shape;186;p27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10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8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94" name="Google Shape;194;p28"/>
          <p:cNvSpPr txBox="1"/>
          <p:nvPr/>
        </p:nvSpPr>
        <p:spPr>
          <a:xfrm>
            <a:off x="3404648" y="2706674"/>
            <a:ext cx="8531256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zużycie energii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pojemność znamionowa, czyli  liczba kompletów naczyń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zużycie wody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czas trwania programu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emisja hałasu akustycznego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2913" marR="0" lvl="0" indent="-2651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numer rozporządzenia według którego obliczono ww. wartości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655612" y="1052132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" name="Google Shape;197;p28"/>
          <p:cNvSpPr/>
          <p:nvPr/>
        </p:nvSpPr>
        <p:spPr>
          <a:xfrm>
            <a:off x="655612" y="3677708"/>
            <a:ext cx="2324590" cy="2199934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3572760" y="1151671"/>
            <a:ext cx="749116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Zmienne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 – </a:t>
            </a:r>
            <a:b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przykładowe oznaczenia dla zmywarki: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8"/>
          <p:cNvSpPr/>
          <p:nvPr/>
        </p:nvSpPr>
        <p:spPr>
          <a:xfrm>
            <a:off x="3057383" y="3007152"/>
            <a:ext cx="515377" cy="1857080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11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07" name="Google Shape;207;p29"/>
          <p:cNvPicPr preferRelativeResize="0"/>
          <p:nvPr/>
        </p:nvPicPr>
        <p:blipFill rotWithShape="1">
          <a:blip r:embed="rId3">
            <a:alphaModFix/>
          </a:blip>
          <a:srcRect l="7216" r="69782"/>
          <a:stretch/>
        </p:blipFill>
        <p:spPr>
          <a:xfrm>
            <a:off x="735292" y="1148744"/>
            <a:ext cx="2582944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9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12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15" name="Google Shape;215;p30"/>
          <p:cNvPicPr preferRelativeResize="0"/>
          <p:nvPr/>
        </p:nvPicPr>
        <p:blipFill rotWithShape="1">
          <a:blip r:embed="rId3">
            <a:alphaModFix/>
          </a:blip>
          <a:srcRect l="7215" r="47034"/>
          <a:stretch/>
        </p:blipFill>
        <p:spPr>
          <a:xfrm>
            <a:off x="735292" y="1148744"/>
            <a:ext cx="5137608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13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23" name="Google Shape;223;p31"/>
          <p:cNvPicPr preferRelativeResize="0"/>
          <p:nvPr/>
        </p:nvPicPr>
        <p:blipFill rotWithShape="1">
          <a:blip r:embed="rId3">
            <a:alphaModFix/>
          </a:blip>
          <a:srcRect l="7215" r="23698"/>
          <a:stretch/>
        </p:blipFill>
        <p:spPr>
          <a:xfrm>
            <a:off x="735292" y="1148744"/>
            <a:ext cx="7758260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1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14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/>
          <p:nvPr/>
        </p:nvSpPr>
        <p:spPr>
          <a:xfrm>
            <a:off x="0" y="388143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317300" y="388143"/>
            <a:ext cx="10515600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3790"/>
              <a:buNone/>
            </a:pPr>
            <a:r>
              <a:rPr lang="pl-PL" sz="3400">
                <a:solidFill>
                  <a:schemeClr val="lt1"/>
                </a:solidFill>
              </a:rPr>
              <a:t>DLACZEGO ETYKIETA ENERGETYCZNA JEST TAK WAŻNA?</a:t>
            </a:r>
            <a:endParaRPr sz="3400">
              <a:solidFill>
                <a:schemeClr val="lt1"/>
              </a:solidFill>
            </a:endParaRPr>
          </a:p>
        </p:txBody>
      </p:sp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l="7218"/>
          <a:stretch/>
        </p:blipFill>
        <p:spPr>
          <a:xfrm>
            <a:off x="735291" y="1148744"/>
            <a:ext cx="10419516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15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/>
          <p:nvPr/>
        </p:nvSpPr>
        <p:spPr>
          <a:xfrm>
            <a:off x="58999" y="313432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4999" y="1841907"/>
            <a:ext cx="5674935" cy="3476367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9" name="Google Shape;239;p5"/>
          <p:cNvSpPr txBox="1"/>
          <p:nvPr/>
        </p:nvSpPr>
        <p:spPr>
          <a:xfrm>
            <a:off x="170663" y="2130477"/>
            <a:ext cx="58515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Wymieńcie sposoby ochrony Ziemi,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których jest mowa w teledysku?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5"/>
          <p:cNvSpPr txBox="1">
            <a:spLocks noGrp="1"/>
          </p:cNvSpPr>
          <p:nvPr>
            <p:ph type="title"/>
          </p:nvPr>
        </p:nvSpPr>
        <p:spPr>
          <a:xfrm>
            <a:off x="170663" y="388119"/>
            <a:ext cx="114441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2800">
                <a:solidFill>
                  <a:schemeClr val="lt1"/>
                </a:solidFill>
              </a:rPr>
              <a:t>OBEJRZYJCIE TELEDYSK I ODPOWIEDZCIE W PARACH NA PONIŻSZE PYTANIE:</a:t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241" name="Google Shape;241;p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16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42" name="Google Shape;242;p5"/>
          <p:cNvSpPr txBox="1"/>
          <p:nvPr/>
        </p:nvSpPr>
        <p:spPr>
          <a:xfrm>
            <a:off x="6408300" y="5424550"/>
            <a:ext cx="4756524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9705" lvl="0" indent="-268605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pl-PL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https://www.youtube.com/watch?v=_a8Kz5oWYbo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6"/>
          <p:cNvPicPr preferRelativeResize="0"/>
          <p:nvPr/>
        </p:nvPicPr>
        <p:blipFill rotWithShape="1">
          <a:blip r:embed="rId3">
            <a:alphaModFix/>
          </a:blip>
          <a:srcRect t="15615" b="15622"/>
          <a:stretch/>
        </p:blipFill>
        <p:spPr>
          <a:xfrm>
            <a:off x="828775" y="2894301"/>
            <a:ext cx="2968950" cy="288734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17</a:t>
            </a:fld>
            <a:endParaRPr sz="2000">
              <a:solidFill>
                <a:schemeClr val="lt1"/>
              </a:solidFill>
            </a:endParaRPr>
          </a:p>
        </p:txBody>
      </p:sp>
      <p:pic>
        <p:nvPicPr>
          <p:cNvPr id="249" name="Google Shape;249;p6"/>
          <p:cNvPicPr preferRelativeResize="0"/>
          <p:nvPr/>
        </p:nvPicPr>
        <p:blipFill rotWithShape="1">
          <a:blip r:embed="rId4">
            <a:alphaModFix/>
          </a:blip>
          <a:srcRect t="14352" b="22082"/>
          <a:stretch/>
        </p:blipFill>
        <p:spPr>
          <a:xfrm>
            <a:off x="941650" y="298850"/>
            <a:ext cx="2743200" cy="246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6"/>
          <p:cNvPicPr preferRelativeResize="0"/>
          <p:nvPr/>
        </p:nvPicPr>
        <p:blipFill rotWithShape="1">
          <a:blip r:embed="rId5">
            <a:alphaModFix/>
          </a:blip>
          <a:srcRect t="15407" r="-1347" b="20821"/>
          <a:stretch/>
        </p:blipFill>
        <p:spPr>
          <a:xfrm>
            <a:off x="8248150" y="3018001"/>
            <a:ext cx="3244251" cy="288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6"/>
          <p:cNvPicPr preferRelativeResize="0"/>
          <p:nvPr/>
        </p:nvPicPr>
        <p:blipFill rotWithShape="1">
          <a:blip r:embed="rId6">
            <a:alphaModFix/>
          </a:blip>
          <a:srcRect t="14623" b="19973"/>
          <a:stretch/>
        </p:blipFill>
        <p:spPr>
          <a:xfrm>
            <a:off x="4762850" y="3104813"/>
            <a:ext cx="2666300" cy="246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6"/>
          <p:cNvPicPr preferRelativeResize="0"/>
          <p:nvPr/>
        </p:nvPicPr>
        <p:blipFill rotWithShape="1">
          <a:blip r:embed="rId7">
            <a:alphaModFix/>
          </a:blip>
          <a:srcRect t="10836" b="20401"/>
          <a:stretch/>
        </p:blipFill>
        <p:spPr>
          <a:xfrm>
            <a:off x="4678163" y="198112"/>
            <a:ext cx="2743200" cy="266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6"/>
          <p:cNvPicPr preferRelativeResize="0"/>
          <p:nvPr/>
        </p:nvPicPr>
        <p:blipFill rotWithShape="1">
          <a:blip r:embed="rId8">
            <a:alphaModFix/>
          </a:blip>
          <a:srcRect t="15615" b="15622"/>
          <a:stretch/>
        </p:blipFill>
        <p:spPr>
          <a:xfrm>
            <a:off x="8498675" y="350188"/>
            <a:ext cx="2743200" cy="2667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37c14480ee_0_6"/>
          <p:cNvSpPr/>
          <p:nvPr/>
        </p:nvSpPr>
        <p:spPr>
          <a:xfrm>
            <a:off x="1" y="431403"/>
            <a:ext cx="121920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137c14480ee_0_6"/>
          <p:cNvSpPr txBox="1">
            <a:spLocks noGrp="1"/>
          </p:cNvSpPr>
          <p:nvPr>
            <p:ph type="title"/>
          </p:nvPr>
        </p:nvSpPr>
        <p:spPr>
          <a:xfrm>
            <a:off x="838200" y="2006062"/>
            <a:ext cx="10515600" cy="3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l-PL" sz="2800">
                <a:solidFill>
                  <a:srgbClr val="00B050"/>
                </a:solidFill>
              </a:rPr>
              <a:t>Hasło: </a:t>
            </a: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l-PL" sz="1100">
                <a:solidFill>
                  <a:srgbClr val="00B050"/>
                </a:solidFill>
              </a:rPr>
              <a:t/>
            </a:r>
            <a:br>
              <a:rPr lang="pl-PL" sz="1100">
                <a:solidFill>
                  <a:srgbClr val="00B050"/>
                </a:solidFill>
              </a:rPr>
            </a:br>
            <a:r>
              <a:rPr lang="pl-PL" sz="1100">
                <a:solidFill>
                  <a:srgbClr val="00B050"/>
                </a:solidFill>
              </a:rPr>
              <a:t/>
            </a:r>
            <a:br>
              <a:rPr lang="pl-PL" sz="1100">
                <a:solidFill>
                  <a:srgbClr val="00B050"/>
                </a:solidFill>
              </a:rPr>
            </a:b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6"/>
              <a:buFont typeface="Calibri"/>
              <a:buNone/>
            </a:pP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l-PL" sz="2800">
                <a:solidFill>
                  <a:srgbClr val="00B050"/>
                </a:solidFill>
              </a:rPr>
              <a:t>Argumenty:</a:t>
            </a: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48"/>
              <a:buFont typeface="Calibri"/>
              <a:buNone/>
            </a:pPr>
            <a:endParaRPr sz="28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1.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77"/>
              <a:buFont typeface="Calibri"/>
              <a:buNone/>
            </a:pPr>
            <a:endParaRPr sz="20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2.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77"/>
              <a:buFont typeface="Calibri"/>
              <a:buNone/>
            </a:pPr>
            <a:endParaRPr sz="200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l-PL" sz="2000">
                <a:solidFill>
                  <a:srgbClr val="00B050"/>
                </a:solidFill>
              </a:rPr>
              <a:t>3. </a:t>
            </a:r>
            <a:r>
              <a:rPr lang="pl-PL" sz="1100">
                <a:solidFill>
                  <a:srgbClr val="00B050"/>
                </a:solidFill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……………………………………………………………………………………………………………………………………………………………………………………………………………………………………….……..</a:t>
            </a:r>
            <a:endParaRPr sz="1100">
              <a:solidFill>
                <a:srgbClr val="00B050"/>
              </a:solidFill>
            </a:endParaRPr>
          </a:p>
        </p:txBody>
      </p:sp>
      <p:sp>
        <p:nvSpPr>
          <p:cNvPr id="260" name="Google Shape;260;g137c14480ee_0_6"/>
          <p:cNvSpPr txBox="1"/>
          <p:nvPr/>
        </p:nvSpPr>
        <p:spPr>
          <a:xfrm>
            <a:off x="1" y="980678"/>
            <a:ext cx="121920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l-PL" sz="32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ZACHĘCAMY DO CZYTANIA ETYKIET ENERGETYCZNYCH</a:t>
            </a:r>
            <a:endParaRPr sz="32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137c14480ee_0_6"/>
          <p:cNvSpPr/>
          <p:nvPr/>
        </p:nvSpPr>
        <p:spPr>
          <a:xfrm>
            <a:off x="205076" y="365125"/>
            <a:ext cx="3772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l-PL" sz="3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ZADANIE</a:t>
            </a:r>
            <a:r>
              <a:rPr lang="pl-PL"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137c14480ee_0_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18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339f76368f_0_0"/>
          <p:cNvSpPr/>
          <p:nvPr/>
        </p:nvSpPr>
        <p:spPr>
          <a:xfrm>
            <a:off x="1" y="431403"/>
            <a:ext cx="12286200" cy="549300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1339f76368f_0_0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 ĆWICZENIE INDYWIDUALNE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269" name="Google Shape;269;g1339f76368f_0_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19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t="3755"/>
          <a:stretch/>
        </p:blipFill>
        <p:spPr>
          <a:xfrm>
            <a:off x="4591862" y="1325561"/>
            <a:ext cx="4042350" cy="302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274644"/>
            <a:ext cx="4572000" cy="3345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6899" y="2836985"/>
            <a:ext cx="4042350" cy="304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329938" y="0"/>
            <a:ext cx="628309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CO OZNACZAJĄ TE SYMBOLE ?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276" name="Google Shape;276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77" name="Google Shape;277;p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20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78" name="Google Shape;278;p7"/>
          <p:cNvSpPr txBox="1"/>
          <p:nvPr/>
        </p:nvSpPr>
        <p:spPr>
          <a:xfrm>
            <a:off x="923925" y="1745921"/>
            <a:ext cx="10220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Calibri"/>
              <a:buAutoNum type="arabicPeriod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jakich urządzeniach znajdziesz nowe etykiety energetyczne? Wymień co najmniej 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85" name="Google Shape;285;p33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21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838200" y="1745921"/>
            <a:ext cx="96774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lodówki, zamrażarki i chłodziarki na wino,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zmywarki,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pralki i pralko-suszarki,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telewizory i wyświetlacze elektroniczne,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źródła światła.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3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4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94" name="Google Shape;294;p34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22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295" name="Google Shape;295;p34"/>
          <p:cNvSpPr txBox="1"/>
          <p:nvPr/>
        </p:nvSpPr>
        <p:spPr>
          <a:xfrm>
            <a:off x="933450" y="1745921"/>
            <a:ext cx="102300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Które urządzenie jest bardziej energooszczędne: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000"/>
              <a:buFont typeface="Calibri"/>
              <a:buChar char="✓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oznaczone literą G,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czy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000"/>
              <a:buFont typeface="Calibri"/>
              <a:buChar char="✓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oznaczone literą B?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4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03" name="Google Shape;303;p3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23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04" name="Google Shape;304;p35"/>
          <p:cNvSpPr txBox="1"/>
          <p:nvPr/>
        </p:nvSpPr>
        <p:spPr>
          <a:xfrm>
            <a:off x="838200" y="1745921"/>
            <a:ext cx="9677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5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12" name="Google Shape;312;p3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24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13" name="Google Shape;313;p36"/>
          <p:cNvSpPr txBox="1"/>
          <p:nvPr/>
        </p:nvSpPr>
        <p:spPr>
          <a:xfrm>
            <a:off x="923925" y="1745925"/>
            <a:ext cx="1112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3.  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czego służy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kod QR umieszczony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etykiecie energetycznej?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7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96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21" name="Google Shape;321;p37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25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22" name="Google Shape;322;p37"/>
          <p:cNvSpPr txBox="1"/>
          <p:nvPr/>
        </p:nvSpPr>
        <p:spPr>
          <a:xfrm>
            <a:off x="914400" y="1745921"/>
            <a:ext cx="10248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Po zeskanowaniu kodu QR  otrzymamy szczegółowe informacje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o modelu np. zmywarki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7"/>
          <p:cNvSpPr txBox="1">
            <a:spLocks noGrp="1"/>
          </p:cNvSpPr>
          <p:nvPr>
            <p:ph type="title"/>
          </p:nvPr>
        </p:nvSpPr>
        <p:spPr>
          <a:xfrm>
            <a:off x="247943" y="257574"/>
            <a:ext cx="9112873" cy="9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SPRAWDŹ SIĘ –ĆWICZENIE INDYWIDUALNE</a:t>
            </a:r>
            <a:endParaRPr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8"/>
          <p:cNvSpPr/>
          <p:nvPr/>
        </p:nvSpPr>
        <p:spPr>
          <a:xfrm>
            <a:off x="1" y="431403"/>
            <a:ext cx="12286268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8"/>
          <p:cNvSpPr txBox="1">
            <a:spLocks noGrp="1"/>
          </p:cNvSpPr>
          <p:nvPr>
            <p:ph type="title"/>
          </p:nvPr>
        </p:nvSpPr>
        <p:spPr>
          <a:xfrm>
            <a:off x="276225" y="8730"/>
            <a:ext cx="6256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>
                <a:solidFill>
                  <a:schemeClr val="lt1"/>
                </a:solidFill>
              </a:rPr>
              <a:t>ZADANIE DOMOWE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330" name="Google Shape;330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483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31" name="Google Shape;331;p38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26</a:t>
            </a:fld>
            <a:endParaRPr sz="2000">
              <a:solidFill>
                <a:schemeClr val="lt1"/>
              </a:solidFill>
            </a:endParaRPr>
          </a:p>
        </p:txBody>
      </p:sp>
      <p:sp>
        <p:nvSpPr>
          <p:cNvPr id="332" name="Google Shape;332;p38"/>
          <p:cNvSpPr txBox="1"/>
          <p:nvPr/>
        </p:nvSpPr>
        <p:spPr>
          <a:xfrm>
            <a:off x="914399" y="2567216"/>
            <a:ext cx="1022032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Porozmawiajcie z Rodzicami na temat etykiet energetycznych.  Wykorzystajcie w rozmowie argumenty i hasło wypracowane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grupach  podczas dzisiejszej lekcji.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"/>
          <p:cNvSpPr/>
          <p:nvPr/>
        </p:nvSpPr>
        <p:spPr>
          <a:xfrm>
            <a:off x="452400" y="3429000"/>
            <a:ext cx="404340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Prezentacja powstała w ramach projektu Label2020 dofinansowanego z programu badań naukowych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innowacji Horyzont 2020 Unii Europejskiej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 ramach umowy numer 847062. 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Wyłączną odpowiedzialność za jego treść ponoszą autorzy. Nie musi ona odzwierciedlać opinii</a:t>
            </a:r>
            <a:b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Unii Europejskiej. Ani EASME, ani Komisja Europejska nie ponoszą odpowiedzialności za jakiekolwiek wykorzystanie zawartych tu informacji.</a:t>
            </a:r>
            <a:r>
              <a:rPr lang="pl-PL"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352" y="6130812"/>
            <a:ext cx="1126168" cy="62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654" y="5793994"/>
            <a:ext cx="2059617" cy="105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28601" y="6236458"/>
            <a:ext cx="2059617" cy="431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/>
        </p:nvSpPr>
        <p:spPr>
          <a:xfrm>
            <a:off x="914400" y="1395625"/>
            <a:ext cx="102393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specjalne oznaczenie urządzeń i sprzętu gospodarstwa domowego.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Istnieje pięć grup produktów, które zostały oznaczone </a:t>
            </a:r>
            <a:b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etykietą energetyczną:</a:t>
            </a:r>
            <a:endParaRPr sz="28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lodówki, zamrażarki i chłodziarki na wino,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zmywarki,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pralki i pralko-suszarki,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telewizory i wyświetlacze elektroniczne,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✔"/>
            </a:pPr>
            <a:r>
              <a:rPr lang="pl-P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źródła światła.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/>
          <p:nvPr/>
        </p:nvSpPr>
        <p:spPr>
          <a:xfrm>
            <a:off x="-1" y="365125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478054" y="-23020"/>
            <a:ext cx="706574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CZYM SĄ ETYKIETY ENERGETYCZNE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3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289020" y="988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sz="3400">
                <a:solidFill>
                  <a:schemeClr val="lt1"/>
                </a:solidFill>
              </a:rPr>
              <a:t>CZEGO MOŻEMY SIĘ DOWIEDZIEĆ Z TAKIEJ ETYKIETY?</a:t>
            </a:r>
            <a:endParaRPr/>
          </a:p>
        </p:txBody>
      </p:sp>
      <p:sp>
        <p:nvSpPr>
          <p:cNvPr id="114" name="Google Shape;114;p21"/>
          <p:cNvSpPr txBox="1"/>
          <p:nvPr/>
        </p:nvSpPr>
        <p:spPr>
          <a:xfrm>
            <a:off x="876300" y="1395625"/>
            <a:ext cx="10296525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Etykieta energetyczna </a:t>
            </a: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pozwala na odczytanie podstawowych informacji o pracy urządzenia: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ilości zużywanej energii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ilości zużywanej wody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6587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Char char="✔"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poziomie hałasu przy pracy.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Każdemu urządzeniu zmierzono i </a:t>
            </a:r>
            <a:r>
              <a:rPr lang="pl-PL" sz="2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oznaczono wpływ na środowisko. </a:t>
            </a:r>
            <a:endParaRPr sz="2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4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Flaga UE i napis ENERGY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25" name="Google Shape;125;p22"/>
          <p:cNvCxnSpPr/>
          <p:nvPr/>
        </p:nvCxnSpPr>
        <p:spPr>
          <a:xfrm rot="10800000">
            <a:off x="2380072" y="1464937"/>
            <a:ext cx="2915807" cy="204853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6" name="Google Shape;126;p22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9039225" y="63507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lang="pl-PL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fld id="{00000000-1234-1234-1234-123412341234}" type="slidenum">
              <a:rPr lang="pl-PL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34" name="Google Shape;134;p23"/>
          <p:cNvSpPr txBox="1"/>
          <p:nvPr/>
        </p:nvSpPr>
        <p:spPr>
          <a:xfrm>
            <a:off x="5295879" y="3171985"/>
            <a:ext cx="6657309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kod QR - skanując go otrzymamy szczegółowe informacje o modelu np. zmywarki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37" name="Google Shape;137;p23"/>
          <p:cNvCxnSpPr/>
          <p:nvPr/>
        </p:nvCxnSpPr>
        <p:spPr>
          <a:xfrm rot="10800000">
            <a:off x="4007258" y="1448221"/>
            <a:ext cx="1288621" cy="194307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8" name="Google Shape;138;p23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3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6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46" name="Google Shape;146;p24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nazwa producenta lub znak towarowy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24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49" name="Google Shape;149;p24"/>
          <p:cNvCxnSpPr/>
          <p:nvPr/>
        </p:nvCxnSpPr>
        <p:spPr>
          <a:xfrm rot="10800000">
            <a:off x="2545237" y="1696825"/>
            <a:ext cx="2750643" cy="169447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0" name="Google Shape;150;p24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7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5295879" y="3171985"/>
            <a:ext cx="6657309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identyfikator modelu producenta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5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5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61" name="Google Shape;161;p25"/>
          <p:cNvCxnSpPr/>
          <p:nvPr/>
        </p:nvCxnSpPr>
        <p:spPr>
          <a:xfrm rot="10800000">
            <a:off x="3780148" y="1725105"/>
            <a:ext cx="1515733" cy="166619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2" name="Google Shape;162;p25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8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0" y="388143"/>
            <a:ext cx="12192001" cy="549275"/>
          </a:xfrm>
          <a:prstGeom prst="rect">
            <a:avLst/>
          </a:prstGeom>
          <a:solidFill>
            <a:srgbClr val="42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317300" y="69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l-PL" sz="3400">
                <a:solidFill>
                  <a:schemeClr val="lt1"/>
                </a:solidFill>
              </a:rPr>
              <a:t>NA ETYKIECIE KAŻDY ZNAK MA ZNACZENIE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5295879" y="3171985"/>
            <a:ext cx="6657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skala klas efektywności energetycznej od A do G, gdzie A oznacza najbardziej energooszczędne urządzenie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1415783" y="6179393"/>
            <a:ext cx="2156977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l-PL" sz="105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grafika: https://eur-lex.europa.eu</a:t>
            </a:r>
            <a:endParaRPr sz="105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6"/>
          <p:cNvPicPr preferRelativeResize="0"/>
          <p:nvPr/>
        </p:nvPicPr>
        <p:blipFill rotWithShape="1">
          <a:blip r:embed="rId3">
            <a:alphaModFix/>
          </a:blip>
          <a:srcRect r="49924"/>
          <a:stretch/>
        </p:blipFill>
        <p:spPr>
          <a:xfrm>
            <a:off x="1728935" y="1026686"/>
            <a:ext cx="2324591" cy="480256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73" name="Google Shape;173;p26"/>
          <p:cNvCxnSpPr/>
          <p:nvPr/>
        </p:nvCxnSpPr>
        <p:spPr>
          <a:xfrm rot="10800000">
            <a:off x="2262433" y="2384981"/>
            <a:ext cx="3033448" cy="1006316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4" name="Google Shape;174;p26"/>
          <p:cNvSpPr/>
          <p:nvPr/>
        </p:nvSpPr>
        <p:spPr>
          <a:xfrm>
            <a:off x="4753367" y="1183442"/>
            <a:ext cx="749116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8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Stałe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</a:t>
            </a:r>
            <a:r>
              <a:rPr lang="pl-PL" sz="2800" b="0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etykiety energetycznej </a:t>
            </a: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umieszczone na oznaczeniu: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6"/>
          <p:cNvSpPr txBox="1">
            <a:spLocks noGrp="1"/>
          </p:cNvSpPr>
          <p:nvPr>
            <p:ph type="sldNum" idx="12"/>
          </p:nvPr>
        </p:nvSpPr>
        <p:spPr>
          <a:xfrm>
            <a:off x="9144000" y="62974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>
                <a:solidFill>
                  <a:schemeClr val="lt1"/>
                </a:solidFill>
              </a:rPr>
              <a:t>|</a:t>
            </a:r>
            <a:r>
              <a:rPr lang="pl-PL" sz="2000">
                <a:solidFill>
                  <a:schemeClr val="lt1"/>
                </a:solidFill>
              </a:rPr>
              <a:t>  </a:t>
            </a:r>
            <a:fld id="{00000000-1234-1234-1234-123412341234}" type="slidenum">
              <a:rPr lang="pl-PL" sz="2000">
                <a:solidFill>
                  <a:schemeClr val="lt1"/>
                </a:solidFill>
              </a:rPr>
              <a:t>9</a:t>
            </a:fld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545</Words>
  <Application>Microsoft Office PowerPoint</Application>
  <PresentationFormat>Panoramiczny</PresentationFormat>
  <Paragraphs>143</Paragraphs>
  <Slides>27</Slides>
  <Notes>27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1" baseType="lpstr">
      <vt:lpstr>Arial</vt:lpstr>
      <vt:lpstr>Calibri</vt:lpstr>
      <vt:lpstr>Noto Sans Symbols</vt:lpstr>
      <vt:lpstr>Motyw pakietu Office</vt:lpstr>
      <vt:lpstr>ETYKIETY ENERGETYCZNE   W SŁUŻBIE RATOWANIA PLANETY</vt:lpstr>
      <vt:lpstr>CO OZNACZAJĄ TE SYMBOLE ?</vt:lpstr>
      <vt:lpstr>Prezentacja programu PowerPoint</vt:lpstr>
      <vt:lpstr>CZEGO MOŻEMY SIĘ DOWIEDZIEĆ Z TAKIEJ ETYKIETY?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NA ETYKIECIE KAŻDY ZNAK MA ZNACZENIE</vt:lpstr>
      <vt:lpstr>DLACZEGO ETYKIETA ENERGETYCZNA JEST TAK WAŻNA?</vt:lpstr>
      <vt:lpstr>DLACZEGO ETYKIETA ENERGETYCZNA JEST TAK WAŻNA?</vt:lpstr>
      <vt:lpstr>DLACZEGO ETYKIETA ENERGETYCZNA JEST TAK WAŻNA?</vt:lpstr>
      <vt:lpstr>DLACZEGO ETYKIETA ENERGETYCZNA JEST TAK WAŻNA?</vt:lpstr>
      <vt:lpstr>OBEJRZYJCIE TELEDYSK I ODPOWIEDZCIE W PARACH NA PONIŻSZE PYTANIE:</vt:lpstr>
      <vt:lpstr>Prezentacja programu PowerPoint</vt:lpstr>
      <vt:lpstr>Hasło:    ……………………………………………………………………………………………………………………………………………………………………………………………………………………………………………….……..  Argumenty:  1. ……………………………………………………………………………………………………………………………………………………………………………………………………………………………………….……..  2. ……………………………………………………………………………………………………………………………………………………………………………………………………………………………………….……..  3. ……………………………………………………………………………………………………………………………………………………………………………………………………………………………………….……..</vt:lpstr>
      <vt:lpstr>SPRAWDŹ SIĘ – 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SPRAWDŹ SIĘ –ĆWICZENIE INDYWIDUALNE</vt:lpstr>
      <vt:lpstr>ZADANIE DOMOWE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ETYKIETY ENERGETYCZNE   W SŁUŻBIE RATOWANIA PLANETY</dc:title>
  <dc:creator>Joanna Biskup</dc:creator>
  <cp:lastModifiedBy>Nitro</cp:lastModifiedBy>
  <cp:revision>2</cp:revision>
  <dcterms:created xsi:type="dcterms:W3CDTF">2022-05-17T06:10:11Z</dcterms:created>
  <dcterms:modified xsi:type="dcterms:W3CDTF">2022-09-05T10:51:40Z</dcterms:modified>
</cp:coreProperties>
</file>