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g+UCTGOWjjC+frSRXYdY8DWkWA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/>
              <a:t>zadanie w parach (w ławkach)</a:t>
            </a:r>
            <a:endParaRPr/>
          </a:p>
        </p:txBody>
      </p:sp>
      <p:sp>
        <p:nvSpPr>
          <p:cNvPr id="235" name="Google Shape;2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5" name="Google Shape;2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339f7636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4" name="Google Shape;254;g1339f7636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2" name="Google Shape;2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/>
              <a:t>pytamy osoby z klasy</a:t>
            </a: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1" name="Google Shape;27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0" name="Google Shape;28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9" name="Google Shape;28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8" name="Google Shape;29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7" name="Google Shape;30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6" name="Google Shape;31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5" name="Google Shape;3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/>
              <a:t>teoria -krótko</a:t>
            </a:r>
            <a:endParaRPr/>
          </a:p>
        </p:txBody>
      </p:sp>
      <p:sp>
        <p:nvSpPr>
          <p:cNvPr id="102" name="Google Shape;10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/>
              <a:t>teoria -krótko</a:t>
            </a:r>
            <a:endParaRPr/>
          </a:p>
        </p:txBody>
      </p:sp>
      <p:sp>
        <p:nvSpPr>
          <p:cNvPr id="110" name="Google Shape;11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pic>
        <p:nvPicPr>
          <p:cNvPr id="17" name="Google Shape;17;p9"/>
          <p:cNvPicPr preferRelativeResize="0"/>
          <p:nvPr/>
        </p:nvPicPr>
        <p:blipFill rotWithShape="1">
          <a:blip r:embed="rId2">
            <a:alphaModFix/>
          </a:blip>
          <a:srcRect l="-625" t="-159" b="16737"/>
          <a:stretch/>
        </p:blipFill>
        <p:spPr>
          <a:xfrm>
            <a:off x="-66674" y="-1"/>
            <a:ext cx="12268200" cy="602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pic>
        <p:nvPicPr>
          <p:cNvPr id="24" name="Google Shape;24;p10"/>
          <p:cNvPicPr preferRelativeResize="0"/>
          <p:nvPr/>
        </p:nvPicPr>
        <p:blipFill rotWithShape="1">
          <a:blip r:embed="rId2">
            <a:alphaModFix/>
          </a:blip>
          <a:srcRect t="1" b="7736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_a8Kz5oWYbo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309371" y="1835736"/>
            <a:ext cx="11573255" cy="2537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5400" b="1">
                <a:solidFill>
                  <a:schemeClr val="lt1"/>
                </a:solidFill>
              </a:rPr>
              <a:t>ETYKIETY ENERGETYCZNE </a:t>
            </a:r>
            <a:br>
              <a:rPr lang="pl-PL" sz="5400" b="1">
                <a:solidFill>
                  <a:schemeClr val="lt1"/>
                </a:solidFill>
              </a:rPr>
            </a:br>
            <a:r>
              <a:rPr lang="pl-PL" sz="5400" b="1">
                <a:solidFill>
                  <a:schemeClr val="lt1"/>
                </a:solidFill>
              </a:rPr>
              <a:t> W SŁUŻBIE RATOWANIA PLANETY</a:t>
            </a:r>
            <a:endParaRPr sz="6600" b="1">
              <a:solidFill>
                <a:schemeClr val="lt1"/>
              </a:solidFill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3352" y="6130812"/>
            <a:ext cx="1126168" cy="623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4654" y="5793994"/>
            <a:ext cx="2059617" cy="1054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28601" y="6236458"/>
            <a:ext cx="2059617" cy="431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/>
          <p:nvPr/>
        </p:nvSpPr>
        <p:spPr>
          <a:xfrm>
            <a:off x="0" y="388143"/>
            <a:ext cx="12192001" cy="549275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7"/>
          <p:cNvSpPr txBox="1">
            <a:spLocks noGrp="1"/>
          </p:cNvSpPr>
          <p:nvPr>
            <p:ph type="title"/>
          </p:nvPr>
        </p:nvSpPr>
        <p:spPr>
          <a:xfrm>
            <a:off x="317300" y="699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pl-PL" sz="3400">
                <a:solidFill>
                  <a:schemeClr val="lt1"/>
                </a:solidFill>
              </a:rPr>
              <a:t>NA ETYKIECIE KAŻDY ZNAK MA ZNACZENIE</a:t>
            </a:r>
            <a:endParaRPr/>
          </a:p>
        </p:txBody>
      </p:sp>
      <p:sp>
        <p:nvSpPr>
          <p:cNvPr id="182" name="Google Shape;182;p27"/>
          <p:cNvSpPr txBox="1"/>
          <p:nvPr/>
        </p:nvSpPr>
        <p:spPr>
          <a:xfrm>
            <a:off x="5295879" y="3171985"/>
            <a:ext cx="6657309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klasa efektywności energetycznej, którą określa się dla danego typu i modelu urządzenia, wskazująca pozycję tego urządzenia względem kolorowej skali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7"/>
          <p:cNvSpPr txBox="1"/>
          <p:nvPr/>
        </p:nvSpPr>
        <p:spPr>
          <a:xfrm>
            <a:off x="1415783" y="6179393"/>
            <a:ext cx="2156977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l-PL" sz="105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grafika: https://eur-lex.europa.eu</a:t>
            </a:r>
            <a:endParaRPr sz="105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27"/>
          <p:cNvPicPr preferRelativeResize="0"/>
          <p:nvPr/>
        </p:nvPicPr>
        <p:blipFill rotWithShape="1">
          <a:blip r:embed="rId3">
            <a:alphaModFix/>
          </a:blip>
          <a:srcRect r="49924"/>
          <a:stretch/>
        </p:blipFill>
        <p:spPr>
          <a:xfrm>
            <a:off x="1728935" y="1026686"/>
            <a:ext cx="2324591" cy="4802567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85" name="Google Shape;185;p27"/>
          <p:cNvCxnSpPr/>
          <p:nvPr/>
        </p:nvCxnSpPr>
        <p:spPr>
          <a:xfrm rot="10800000">
            <a:off x="3846136" y="2347274"/>
            <a:ext cx="1449745" cy="1044023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86" name="Google Shape;186;p27"/>
          <p:cNvSpPr/>
          <p:nvPr/>
        </p:nvSpPr>
        <p:spPr>
          <a:xfrm>
            <a:off x="4753367" y="1183442"/>
            <a:ext cx="749116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Stałe</a:t>
            </a:r>
            <a:r>
              <a:rPr lang="pl-PL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elementy </a:t>
            </a:r>
            <a:r>
              <a:rPr lang="pl-PL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etykiety energetycznej </a:t>
            </a:r>
            <a:r>
              <a:rPr lang="pl-P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umieszczone na oznaczeniu: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7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</a:t>
            </a:r>
            <a:fld id="{00000000-1234-1234-1234-123412341234}" type="slidenum">
              <a:rPr lang="pl-PL" sz="2000">
                <a:solidFill>
                  <a:schemeClr val="lt1"/>
                </a:solidFill>
              </a:rPr>
              <a:t>10</a:t>
            </a:fld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/>
          <p:nvPr/>
        </p:nvSpPr>
        <p:spPr>
          <a:xfrm>
            <a:off x="0" y="388143"/>
            <a:ext cx="12192001" cy="549275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8"/>
          <p:cNvSpPr txBox="1">
            <a:spLocks noGrp="1"/>
          </p:cNvSpPr>
          <p:nvPr>
            <p:ph type="title"/>
          </p:nvPr>
        </p:nvSpPr>
        <p:spPr>
          <a:xfrm>
            <a:off x="317300" y="699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pl-PL" sz="3400">
                <a:solidFill>
                  <a:schemeClr val="lt1"/>
                </a:solidFill>
              </a:rPr>
              <a:t>NA ETYKIECIE KAŻDY ZNAK MA ZNACZENIE</a:t>
            </a:r>
            <a:endParaRPr/>
          </a:p>
        </p:txBody>
      </p:sp>
      <p:sp>
        <p:nvSpPr>
          <p:cNvPr id="194" name="Google Shape;194;p28"/>
          <p:cNvSpPr txBox="1"/>
          <p:nvPr/>
        </p:nvSpPr>
        <p:spPr>
          <a:xfrm>
            <a:off x="3404648" y="2706674"/>
            <a:ext cx="8531256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42913" marR="0" lvl="0" indent="-26511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Noto Sans Symbols"/>
              <a:buChar char="✔"/>
            </a:pPr>
            <a:r>
              <a:rPr lang="pl-PL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zużycie energii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2913" marR="0" lvl="0" indent="-26511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Noto Sans Symbols"/>
              <a:buChar char="✔"/>
            </a:pPr>
            <a:r>
              <a:rPr lang="pl-PL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pojemność znamionowa, czyli  liczba kompletów naczyń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2913" marR="0" lvl="0" indent="-26511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Noto Sans Symbols"/>
              <a:buChar char="✔"/>
            </a:pPr>
            <a:r>
              <a:rPr lang="pl-PL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zużycie wody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3" marR="0" lvl="0" indent="-26511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Noto Sans Symbols"/>
              <a:buChar char="✔"/>
            </a:pPr>
            <a:r>
              <a:rPr lang="pl-PL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czas trwania programu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3" marR="0" lvl="0" indent="-26511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Noto Sans Symbols"/>
              <a:buChar char="✔"/>
            </a:pPr>
            <a:r>
              <a:rPr lang="pl-PL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emisja hałasu akustycznego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3" marR="0" lvl="0" indent="-26511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Noto Sans Symbols"/>
              <a:buChar char="✔"/>
            </a:pPr>
            <a:r>
              <a:rPr lang="pl-PL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numer rozporządzenia według którego obliczono ww. wartości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8"/>
          <p:cNvSpPr txBox="1"/>
          <p:nvPr/>
        </p:nvSpPr>
        <p:spPr>
          <a:xfrm>
            <a:off x="1415783" y="6179393"/>
            <a:ext cx="2156977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l-PL" sz="105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grafika: https://eur-lex.europa.eu</a:t>
            </a:r>
            <a:endParaRPr sz="105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28"/>
          <p:cNvPicPr preferRelativeResize="0"/>
          <p:nvPr/>
        </p:nvPicPr>
        <p:blipFill rotWithShape="1">
          <a:blip r:embed="rId3">
            <a:alphaModFix/>
          </a:blip>
          <a:srcRect r="49924"/>
          <a:stretch/>
        </p:blipFill>
        <p:spPr>
          <a:xfrm>
            <a:off x="655612" y="1052132"/>
            <a:ext cx="2324591" cy="4802567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7" name="Google Shape;197;p28"/>
          <p:cNvSpPr/>
          <p:nvPr/>
        </p:nvSpPr>
        <p:spPr>
          <a:xfrm>
            <a:off x="655612" y="3677708"/>
            <a:ext cx="2324590" cy="2199934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8"/>
          <p:cNvSpPr/>
          <p:nvPr/>
        </p:nvSpPr>
        <p:spPr>
          <a:xfrm>
            <a:off x="3572760" y="1151671"/>
            <a:ext cx="749116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Zmienne</a:t>
            </a:r>
            <a:r>
              <a:rPr lang="pl-PL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elementy </a:t>
            </a:r>
            <a:r>
              <a:rPr lang="pl-PL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etykiety energetycznej </a:t>
            </a:r>
            <a:r>
              <a:rPr lang="pl-P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umieszczone na oznaczeniu – </a:t>
            </a:r>
            <a:br>
              <a:rPr lang="pl-P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przykładowe oznaczenia dla zmywarki: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8"/>
          <p:cNvSpPr/>
          <p:nvPr/>
        </p:nvSpPr>
        <p:spPr>
          <a:xfrm>
            <a:off x="3057383" y="3007152"/>
            <a:ext cx="515377" cy="1857080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8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</a:t>
            </a:r>
            <a:fld id="{00000000-1234-1234-1234-123412341234}" type="slidenum">
              <a:rPr lang="pl-PL" sz="2000">
                <a:solidFill>
                  <a:schemeClr val="lt1"/>
                </a:solidFill>
              </a:rPr>
              <a:t>11</a:t>
            </a:fld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/>
          <p:nvPr/>
        </p:nvSpPr>
        <p:spPr>
          <a:xfrm>
            <a:off x="0" y="388143"/>
            <a:ext cx="12192001" cy="549275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9"/>
          <p:cNvSpPr txBox="1">
            <a:spLocks noGrp="1"/>
          </p:cNvSpPr>
          <p:nvPr>
            <p:ph type="title"/>
          </p:nvPr>
        </p:nvSpPr>
        <p:spPr>
          <a:xfrm>
            <a:off x="317300" y="388143"/>
            <a:ext cx="105156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43790"/>
              <a:buNone/>
            </a:pPr>
            <a:r>
              <a:rPr lang="pl-PL" sz="3400">
                <a:solidFill>
                  <a:schemeClr val="lt1"/>
                </a:solidFill>
              </a:rPr>
              <a:t>DLACZEGO ETYKIETA ENERGETYCZNA JEST TAK WAŻNA?</a:t>
            </a:r>
            <a:endParaRPr sz="3400">
              <a:solidFill>
                <a:schemeClr val="lt1"/>
              </a:solidFill>
            </a:endParaRPr>
          </a:p>
        </p:txBody>
      </p:sp>
      <p:pic>
        <p:nvPicPr>
          <p:cNvPr id="207" name="Google Shape;207;p29"/>
          <p:cNvPicPr preferRelativeResize="0"/>
          <p:nvPr/>
        </p:nvPicPr>
        <p:blipFill rotWithShape="1">
          <a:blip r:embed="rId3">
            <a:alphaModFix/>
          </a:blip>
          <a:srcRect l="7216" r="69782"/>
          <a:stretch/>
        </p:blipFill>
        <p:spPr>
          <a:xfrm>
            <a:off x="735292" y="1148744"/>
            <a:ext cx="2582944" cy="437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9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</a:t>
            </a:r>
            <a:fld id="{00000000-1234-1234-1234-123412341234}" type="slidenum">
              <a:rPr lang="pl-PL" sz="2000">
                <a:solidFill>
                  <a:schemeClr val="lt1"/>
                </a:solidFill>
              </a:rPr>
              <a:t>12</a:t>
            </a:fld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/>
          <p:nvPr/>
        </p:nvSpPr>
        <p:spPr>
          <a:xfrm>
            <a:off x="0" y="388143"/>
            <a:ext cx="12192001" cy="549275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0"/>
          <p:cNvSpPr txBox="1">
            <a:spLocks noGrp="1"/>
          </p:cNvSpPr>
          <p:nvPr>
            <p:ph type="title"/>
          </p:nvPr>
        </p:nvSpPr>
        <p:spPr>
          <a:xfrm>
            <a:off x="317300" y="388143"/>
            <a:ext cx="105156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43790"/>
              <a:buNone/>
            </a:pPr>
            <a:r>
              <a:rPr lang="pl-PL" sz="3400">
                <a:solidFill>
                  <a:schemeClr val="lt1"/>
                </a:solidFill>
              </a:rPr>
              <a:t>DLACZEGO ETYKIETA ENERGETYCZNA JEST TAK WAŻNA?</a:t>
            </a:r>
            <a:endParaRPr sz="3400">
              <a:solidFill>
                <a:schemeClr val="lt1"/>
              </a:solidFill>
            </a:endParaRPr>
          </a:p>
        </p:txBody>
      </p:sp>
      <p:pic>
        <p:nvPicPr>
          <p:cNvPr id="215" name="Google Shape;215;p30"/>
          <p:cNvPicPr preferRelativeResize="0"/>
          <p:nvPr/>
        </p:nvPicPr>
        <p:blipFill rotWithShape="1">
          <a:blip r:embed="rId3">
            <a:alphaModFix/>
          </a:blip>
          <a:srcRect l="7215" r="47034"/>
          <a:stretch/>
        </p:blipFill>
        <p:spPr>
          <a:xfrm>
            <a:off x="735292" y="1148744"/>
            <a:ext cx="5137608" cy="437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0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</a:t>
            </a:r>
            <a:fld id="{00000000-1234-1234-1234-123412341234}" type="slidenum">
              <a:rPr lang="pl-PL" sz="2000">
                <a:solidFill>
                  <a:schemeClr val="lt1"/>
                </a:solidFill>
              </a:rPr>
              <a:t>13</a:t>
            </a:fld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/>
          <p:nvPr/>
        </p:nvSpPr>
        <p:spPr>
          <a:xfrm>
            <a:off x="0" y="388143"/>
            <a:ext cx="12192001" cy="549275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1"/>
          <p:cNvSpPr txBox="1">
            <a:spLocks noGrp="1"/>
          </p:cNvSpPr>
          <p:nvPr>
            <p:ph type="title"/>
          </p:nvPr>
        </p:nvSpPr>
        <p:spPr>
          <a:xfrm>
            <a:off x="317300" y="388143"/>
            <a:ext cx="105156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43790"/>
              <a:buNone/>
            </a:pPr>
            <a:r>
              <a:rPr lang="pl-PL" sz="3400">
                <a:solidFill>
                  <a:schemeClr val="lt1"/>
                </a:solidFill>
              </a:rPr>
              <a:t>DLACZEGO ETYKIETA ENERGETYCZNA JEST TAK WAŻNA?</a:t>
            </a:r>
            <a:endParaRPr sz="3400">
              <a:solidFill>
                <a:schemeClr val="lt1"/>
              </a:solidFill>
            </a:endParaRPr>
          </a:p>
        </p:txBody>
      </p:sp>
      <p:pic>
        <p:nvPicPr>
          <p:cNvPr id="223" name="Google Shape;223;p31"/>
          <p:cNvPicPr preferRelativeResize="0"/>
          <p:nvPr/>
        </p:nvPicPr>
        <p:blipFill rotWithShape="1">
          <a:blip r:embed="rId3">
            <a:alphaModFix/>
          </a:blip>
          <a:srcRect l="7215" r="23698"/>
          <a:stretch/>
        </p:blipFill>
        <p:spPr>
          <a:xfrm>
            <a:off x="735292" y="1148744"/>
            <a:ext cx="7758260" cy="437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1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</a:t>
            </a:r>
            <a:fld id="{00000000-1234-1234-1234-123412341234}" type="slidenum">
              <a:rPr lang="pl-PL" sz="2000">
                <a:solidFill>
                  <a:schemeClr val="lt1"/>
                </a:solidFill>
              </a:rPr>
              <a:t>14</a:t>
            </a:fld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/>
          <p:nvPr/>
        </p:nvSpPr>
        <p:spPr>
          <a:xfrm>
            <a:off x="0" y="388143"/>
            <a:ext cx="12192000" cy="549300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2"/>
          <p:cNvSpPr txBox="1">
            <a:spLocks noGrp="1"/>
          </p:cNvSpPr>
          <p:nvPr>
            <p:ph type="title"/>
          </p:nvPr>
        </p:nvSpPr>
        <p:spPr>
          <a:xfrm>
            <a:off x="317300" y="388143"/>
            <a:ext cx="105156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43790"/>
              <a:buNone/>
            </a:pPr>
            <a:r>
              <a:rPr lang="pl-PL" sz="3400">
                <a:solidFill>
                  <a:schemeClr val="lt1"/>
                </a:solidFill>
              </a:rPr>
              <a:t>DLACZEGO ETYKIETA ENERGETYCZNA JEST TAK WAŻNA?</a:t>
            </a:r>
            <a:endParaRPr sz="3400">
              <a:solidFill>
                <a:schemeClr val="lt1"/>
              </a:solidFill>
            </a:endParaRPr>
          </a:p>
        </p:txBody>
      </p:sp>
      <p:pic>
        <p:nvPicPr>
          <p:cNvPr id="231" name="Google Shape;231;p32"/>
          <p:cNvPicPr preferRelativeResize="0"/>
          <p:nvPr/>
        </p:nvPicPr>
        <p:blipFill rotWithShape="1">
          <a:blip r:embed="rId3">
            <a:alphaModFix/>
          </a:blip>
          <a:srcRect l="7218"/>
          <a:stretch/>
        </p:blipFill>
        <p:spPr>
          <a:xfrm>
            <a:off x="735291" y="1148744"/>
            <a:ext cx="10419516" cy="437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2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</a:t>
            </a:r>
            <a:fld id="{00000000-1234-1234-1234-123412341234}" type="slidenum">
              <a:rPr lang="pl-PL" sz="2000">
                <a:solidFill>
                  <a:schemeClr val="lt1"/>
                </a:solidFill>
              </a:rPr>
              <a:t>15</a:t>
            </a:fld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"/>
          <p:cNvSpPr/>
          <p:nvPr/>
        </p:nvSpPr>
        <p:spPr>
          <a:xfrm>
            <a:off x="58999" y="313432"/>
            <a:ext cx="12192000" cy="549300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4999" y="1841907"/>
            <a:ext cx="5674935" cy="3476367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9" name="Google Shape;239;p5"/>
          <p:cNvSpPr txBox="1"/>
          <p:nvPr/>
        </p:nvSpPr>
        <p:spPr>
          <a:xfrm>
            <a:off x="170663" y="2130477"/>
            <a:ext cx="5851500" cy="25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500"/>
              <a:buFont typeface="Calibri"/>
              <a:buAutoNum type="arabicPeriod"/>
            </a:pP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Wymieńcie sposoby ochrony Ziemi, </a:t>
            </a:r>
            <a:b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których jest mowa w teledysku?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alibri"/>
              <a:buAutoNum type="arabicPeriod"/>
            </a:pP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Jakim przymiotnikiem określono </a:t>
            </a:r>
            <a:b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 teledysku osobę, która nie chroni Ziemi?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5"/>
          <p:cNvSpPr txBox="1">
            <a:spLocks noGrp="1"/>
          </p:cNvSpPr>
          <p:nvPr>
            <p:ph type="title"/>
          </p:nvPr>
        </p:nvSpPr>
        <p:spPr>
          <a:xfrm>
            <a:off x="170663" y="388119"/>
            <a:ext cx="114441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sz="2800">
                <a:solidFill>
                  <a:schemeClr val="lt1"/>
                </a:solidFill>
              </a:rPr>
              <a:t>OBEJRZYJCIE TELEDYSK I ODPOWIEDZCIE W PARACH NA PONIŻSZE PYTANIA: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241" name="Google Shape;241;p5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</a:t>
            </a:r>
            <a:fld id="{00000000-1234-1234-1234-123412341234}" type="slidenum">
              <a:rPr lang="pl-PL" sz="2000">
                <a:solidFill>
                  <a:schemeClr val="lt1"/>
                </a:solidFill>
              </a:rPr>
              <a:t>16</a:t>
            </a:fld>
            <a:endParaRPr sz="2000">
              <a:solidFill>
                <a:schemeClr val="lt1"/>
              </a:solidFill>
            </a:endParaRPr>
          </a:p>
        </p:txBody>
      </p:sp>
      <p:sp>
        <p:nvSpPr>
          <p:cNvPr id="242" name="Google Shape;242;p5"/>
          <p:cNvSpPr txBox="1"/>
          <p:nvPr/>
        </p:nvSpPr>
        <p:spPr>
          <a:xfrm>
            <a:off x="6408275" y="5466725"/>
            <a:ext cx="5421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7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https://www.youtube.com/watch?v=_a8Kz5oWYbo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6"/>
          <p:cNvSpPr/>
          <p:nvPr/>
        </p:nvSpPr>
        <p:spPr>
          <a:xfrm>
            <a:off x="1" y="431403"/>
            <a:ext cx="12192000" cy="549300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6"/>
          <p:cNvSpPr txBox="1">
            <a:spLocks noGrp="1"/>
          </p:cNvSpPr>
          <p:nvPr>
            <p:ph type="title"/>
          </p:nvPr>
        </p:nvSpPr>
        <p:spPr>
          <a:xfrm>
            <a:off x="838200" y="2006062"/>
            <a:ext cx="10515600" cy="3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pl-PL" sz="2800">
                <a:solidFill>
                  <a:srgbClr val="00B050"/>
                </a:solidFill>
              </a:rPr>
              <a:t>Hasło: </a:t>
            </a:r>
            <a:endParaRPr sz="2800">
              <a:solidFill>
                <a:srgbClr val="00B05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lang="pl-PL" sz="1100">
                <a:solidFill>
                  <a:srgbClr val="00B050"/>
                </a:solidFill>
              </a:rPr>
            </a:br>
            <a:br>
              <a:rPr lang="pl-PL" sz="1100">
                <a:solidFill>
                  <a:srgbClr val="00B050"/>
                </a:solidFill>
              </a:rPr>
            </a:br>
            <a:r>
              <a:rPr lang="pl-PL" sz="1100">
                <a:solidFill>
                  <a:srgbClr val="00B050"/>
                </a:solidFill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……………………………………………………………………………………………………………………………………………………………………………………………………………………………………………….……..</a:t>
            </a:r>
            <a:endParaRPr>
              <a:solidFill>
                <a:srgbClr val="00B05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6"/>
              <a:buFont typeface="Calibri"/>
              <a:buNone/>
            </a:pPr>
            <a:endParaRPr sz="2800">
              <a:solidFill>
                <a:srgbClr val="00B05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pl-PL" sz="2800">
                <a:solidFill>
                  <a:srgbClr val="00B050"/>
                </a:solidFill>
              </a:rPr>
              <a:t>Argumenty:</a:t>
            </a:r>
            <a:endParaRPr sz="2800">
              <a:solidFill>
                <a:srgbClr val="00B05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48"/>
              <a:buFont typeface="Calibri"/>
              <a:buNone/>
            </a:pPr>
            <a:endParaRPr sz="2800">
              <a:solidFill>
                <a:srgbClr val="00B05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l-PL" sz="2000">
                <a:solidFill>
                  <a:srgbClr val="00B050"/>
                </a:solidFill>
              </a:rPr>
              <a:t>1. </a:t>
            </a:r>
            <a:r>
              <a:rPr lang="pl-PL" sz="1100">
                <a:solidFill>
                  <a:srgbClr val="00B050"/>
                </a:solidFill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……………………………………………………………………………………………………………………………………………………………………………………………………………………………………….……..</a:t>
            </a:r>
            <a:endParaRPr sz="1100">
              <a:solidFill>
                <a:srgbClr val="00B05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77"/>
              <a:buFont typeface="Calibri"/>
              <a:buNone/>
            </a:pPr>
            <a:endParaRPr sz="2000">
              <a:solidFill>
                <a:srgbClr val="00B05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l-PL" sz="2000">
                <a:solidFill>
                  <a:srgbClr val="00B050"/>
                </a:solidFill>
              </a:rPr>
              <a:t>2. </a:t>
            </a:r>
            <a:r>
              <a:rPr lang="pl-PL" sz="1100">
                <a:solidFill>
                  <a:srgbClr val="00B050"/>
                </a:solidFill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……………………………………………………………………………………………………………………………………………………………………………………………………………………………………….……..</a:t>
            </a:r>
            <a:endParaRPr sz="1100">
              <a:solidFill>
                <a:srgbClr val="00B05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77"/>
              <a:buFont typeface="Calibri"/>
              <a:buNone/>
            </a:pPr>
            <a:endParaRPr sz="2000">
              <a:solidFill>
                <a:srgbClr val="00B05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l-PL" sz="2000">
                <a:solidFill>
                  <a:srgbClr val="00B050"/>
                </a:solidFill>
              </a:rPr>
              <a:t>3. </a:t>
            </a:r>
            <a:r>
              <a:rPr lang="pl-PL" sz="1100">
                <a:solidFill>
                  <a:srgbClr val="00B050"/>
                </a:solidFill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……………………………………………………………………………………………………………………………………………………………………………………………………………………………………….……..</a:t>
            </a:r>
            <a:endParaRPr sz="1100">
              <a:solidFill>
                <a:srgbClr val="00B050"/>
              </a:solidFill>
            </a:endParaRPr>
          </a:p>
        </p:txBody>
      </p:sp>
      <p:sp>
        <p:nvSpPr>
          <p:cNvPr id="249" name="Google Shape;249;p6"/>
          <p:cNvSpPr txBox="1"/>
          <p:nvPr/>
        </p:nvSpPr>
        <p:spPr>
          <a:xfrm>
            <a:off x="1" y="980678"/>
            <a:ext cx="12192000" cy="10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l-PL" sz="32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ZACHĘCAMY DO CZYTANIA ETYKIET ENERGETYCZNYCH</a:t>
            </a:r>
            <a:endParaRPr sz="3200" b="1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6"/>
          <p:cNvSpPr/>
          <p:nvPr/>
        </p:nvSpPr>
        <p:spPr>
          <a:xfrm>
            <a:off x="205076" y="365125"/>
            <a:ext cx="3772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pl-PL"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ZADANIE</a:t>
            </a:r>
            <a:r>
              <a:rPr lang="pl-PL"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GRUPOWE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6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</a:t>
            </a:r>
            <a:fld id="{00000000-1234-1234-1234-123412341234}" type="slidenum">
              <a:rPr lang="pl-PL" sz="2000">
                <a:solidFill>
                  <a:schemeClr val="lt1"/>
                </a:solidFill>
              </a:rPr>
              <a:t>17</a:t>
            </a:fld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339f76368f_0_0"/>
          <p:cNvSpPr/>
          <p:nvPr/>
        </p:nvSpPr>
        <p:spPr>
          <a:xfrm>
            <a:off x="1" y="431403"/>
            <a:ext cx="12286200" cy="549300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1339f76368f_0_0"/>
          <p:cNvSpPr txBox="1">
            <a:spLocks noGrp="1"/>
          </p:cNvSpPr>
          <p:nvPr>
            <p:ph type="title"/>
          </p:nvPr>
        </p:nvSpPr>
        <p:spPr>
          <a:xfrm>
            <a:off x="247943" y="257574"/>
            <a:ext cx="91128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sz="3400">
                <a:solidFill>
                  <a:schemeClr val="lt1"/>
                </a:solidFill>
              </a:rPr>
              <a:t>SPRAWDŹ SIĘ –ĆWICZENIE INDYWIDUALNE</a:t>
            </a:r>
            <a:endParaRPr sz="3400">
              <a:solidFill>
                <a:schemeClr val="lt1"/>
              </a:solidFill>
            </a:endParaRPr>
          </a:p>
        </p:txBody>
      </p:sp>
      <p:sp>
        <p:nvSpPr>
          <p:cNvPr id="258" name="Google Shape;258;g1339f76368f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59" name="Google Shape;259;g1339f76368f_0_0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</a:t>
            </a:r>
            <a:fld id="{00000000-1234-1234-1234-123412341234}" type="slidenum">
              <a:rPr lang="pl-PL" sz="2000">
                <a:solidFill>
                  <a:schemeClr val="lt1"/>
                </a:solidFill>
              </a:rPr>
              <a:t>18</a:t>
            </a:fld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7"/>
          <p:cNvSpPr/>
          <p:nvPr/>
        </p:nvSpPr>
        <p:spPr>
          <a:xfrm>
            <a:off x="1" y="431403"/>
            <a:ext cx="12286268" cy="549275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7"/>
          <p:cNvSpPr txBox="1">
            <a:spLocks noGrp="1"/>
          </p:cNvSpPr>
          <p:nvPr>
            <p:ph type="title"/>
          </p:nvPr>
        </p:nvSpPr>
        <p:spPr>
          <a:xfrm>
            <a:off x="247943" y="257574"/>
            <a:ext cx="9112873" cy="9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sz="3400">
                <a:solidFill>
                  <a:schemeClr val="lt1"/>
                </a:solidFill>
              </a:rPr>
              <a:t>SPRAWDŹ SIĘ –ĆWICZENIE INDYWIDUALNE</a:t>
            </a:r>
            <a:endParaRPr sz="3400">
              <a:solidFill>
                <a:schemeClr val="lt1"/>
              </a:solidFill>
            </a:endParaRPr>
          </a:p>
        </p:txBody>
      </p:sp>
      <p:sp>
        <p:nvSpPr>
          <p:cNvPr id="266" name="Google Shape;266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67" name="Google Shape;267;p7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</a:t>
            </a:r>
            <a:fld id="{00000000-1234-1234-1234-123412341234}" type="slidenum">
              <a:rPr lang="pl-PL" sz="2000">
                <a:solidFill>
                  <a:schemeClr val="lt1"/>
                </a:solidFill>
              </a:rPr>
              <a:t>19</a:t>
            </a:fld>
            <a:endParaRPr sz="2000">
              <a:solidFill>
                <a:schemeClr val="lt1"/>
              </a:solidFill>
            </a:endParaRPr>
          </a:p>
        </p:txBody>
      </p:sp>
      <p:sp>
        <p:nvSpPr>
          <p:cNvPr id="268" name="Google Shape;268;p7"/>
          <p:cNvSpPr txBox="1"/>
          <p:nvPr/>
        </p:nvSpPr>
        <p:spPr>
          <a:xfrm>
            <a:off x="923925" y="1745921"/>
            <a:ext cx="10220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alibri"/>
              <a:buAutoNum type="arabicPeriod"/>
            </a:pP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 jakich urządzeniach znajdziesz nowe etykiety energetyczne? Wymień co najmniej 3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t="3755"/>
          <a:stretch/>
        </p:blipFill>
        <p:spPr>
          <a:xfrm>
            <a:off x="4591862" y="1325561"/>
            <a:ext cx="4042350" cy="3022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274644"/>
            <a:ext cx="4572000" cy="3345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46899" y="2836985"/>
            <a:ext cx="4042350" cy="30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</a:t>
            </a:r>
            <a:fld id="{00000000-1234-1234-1234-123412341234}" type="slidenum">
              <a:rPr lang="pl-PL" sz="2000">
                <a:solidFill>
                  <a:schemeClr val="lt1"/>
                </a:solidFill>
              </a:rPr>
              <a:t>2</a:t>
            </a:fld>
            <a:endParaRPr sz="2000">
              <a:solidFill>
                <a:schemeClr val="lt1"/>
              </a:solidFill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388143"/>
            <a:ext cx="12192001" cy="549275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329938" y="0"/>
            <a:ext cx="62830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sz="3400">
                <a:solidFill>
                  <a:schemeClr val="lt1"/>
                </a:solidFill>
              </a:rPr>
              <a:t>CO OZNACZAJĄ TE SYMBOLE ?</a:t>
            </a:r>
            <a:endParaRPr sz="3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3"/>
          <p:cNvSpPr/>
          <p:nvPr/>
        </p:nvSpPr>
        <p:spPr>
          <a:xfrm>
            <a:off x="1" y="431403"/>
            <a:ext cx="12286268" cy="549275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75" name="Google Shape;275;p33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</a:t>
            </a:r>
            <a:fld id="{00000000-1234-1234-1234-123412341234}" type="slidenum">
              <a:rPr lang="pl-PL" sz="2000">
                <a:solidFill>
                  <a:schemeClr val="lt1"/>
                </a:solidFill>
              </a:rPr>
              <a:t>20</a:t>
            </a:fld>
            <a:endParaRPr sz="2000">
              <a:solidFill>
                <a:schemeClr val="lt1"/>
              </a:solidFill>
            </a:endParaRPr>
          </a:p>
        </p:txBody>
      </p:sp>
      <p:sp>
        <p:nvSpPr>
          <p:cNvPr id="276" name="Google Shape;276;p33"/>
          <p:cNvSpPr txBox="1"/>
          <p:nvPr/>
        </p:nvSpPr>
        <p:spPr>
          <a:xfrm>
            <a:off x="838200" y="1745921"/>
            <a:ext cx="96774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6587" marR="0" lvl="0" indent="-508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Char char="✔"/>
            </a:pPr>
            <a:r>
              <a:rPr lang="pl-PL" sz="2800">
                <a:latin typeface="Calibri"/>
                <a:ea typeface="Calibri"/>
                <a:cs typeface="Calibri"/>
                <a:sym typeface="Calibri"/>
              </a:rPr>
              <a:t>lodówki, zamrażarki i chłodziarki na wino,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636587" marR="0" lvl="0" indent="-508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Char char="✔"/>
            </a:pPr>
            <a:r>
              <a:rPr lang="pl-PL" sz="2800">
                <a:latin typeface="Calibri"/>
                <a:ea typeface="Calibri"/>
                <a:cs typeface="Calibri"/>
                <a:sym typeface="Calibri"/>
              </a:rPr>
              <a:t>zmywarki,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636587" marR="0" lvl="0" indent="-508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Char char="✔"/>
            </a:pPr>
            <a:r>
              <a:rPr lang="pl-PL" sz="2800">
                <a:latin typeface="Calibri"/>
                <a:ea typeface="Calibri"/>
                <a:cs typeface="Calibri"/>
                <a:sym typeface="Calibri"/>
              </a:rPr>
              <a:t>pralki i pralko-suszarki,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636587" marR="0" lvl="0" indent="-508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Char char="✔"/>
            </a:pPr>
            <a:r>
              <a:rPr lang="pl-PL" sz="2800">
                <a:latin typeface="Calibri"/>
                <a:ea typeface="Calibri"/>
                <a:cs typeface="Calibri"/>
                <a:sym typeface="Calibri"/>
              </a:rPr>
              <a:t>telewizory i wyświetlacze elektroniczne,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636587" marR="0" lvl="0" indent="-508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Char char="✔"/>
            </a:pPr>
            <a:r>
              <a:rPr lang="pl-PL" sz="2800">
                <a:latin typeface="Calibri"/>
                <a:ea typeface="Calibri"/>
                <a:cs typeface="Calibri"/>
                <a:sym typeface="Calibri"/>
              </a:rPr>
              <a:t>źródła światła.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3"/>
          <p:cNvSpPr txBox="1">
            <a:spLocks noGrp="1"/>
          </p:cNvSpPr>
          <p:nvPr>
            <p:ph type="title"/>
          </p:nvPr>
        </p:nvSpPr>
        <p:spPr>
          <a:xfrm>
            <a:off x="247943" y="257574"/>
            <a:ext cx="9112873" cy="9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sz="3400">
                <a:solidFill>
                  <a:schemeClr val="lt1"/>
                </a:solidFill>
              </a:rPr>
              <a:t>SPRAWDŹ SIĘ –ĆWICZENIE INDYWIDUALNE</a:t>
            </a:r>
            <a:endParaRPr sz="3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4"/>
          <p:cNvSpPr/>
          <p:nvPr/>
        </p:nvSpPr>
        <p:spPr>
          <a:xfrm>
            <a:off x="1" y="431403"/>
            <a:ext cx="12286268" cy="549275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84" name="Google Shape;284;p34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</a:t>
            </a:r>
            <a:fld id="{00000000-1234-1234-1234-123412341234}" type="slidenum">
              <a:rPr lang="pl-PL" sz="2000">
                <a:solidFill>
                  <a:schemeClr val="lt1"/>
                </a:solidFill>
              </a:rPr>
              <a:t>21</a:t>
            </a:fld>
            <a:endParaRPr sz="2000">
              <a:solidFill>
                <a:schemeClr val="lt1"/>
              </a:solidFill>
            </a:endParaRPr>
          </a:p>
        </p:txBody>
      </p:sp>
      <p:sp>
        <p:nvSpPr>
          <p:cNvPr id="285" name="Google Shape;285;p34"/>
          <p:cNvSpPr txBox="1"/>
          <p:nvPr/>
        </p:nvSpPr>
        <p:spPr>
          <a:xfrm>
            <a:off x="933450" y="1745921"/>
            <a:ext cx="102300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pl-PL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Które urządzenie jest bardziej energooszczędne: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000"/>
              <a:buFont typeface="Calibri"/>
              <a:buChar char="✓"/>
            </a:pP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oznaczone literą G, 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czy 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000"/>
              <a:buFont typeface="Calibri"/>
              <a:buChar char="✓"/>
            </a:pP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oznaczone literą B?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4"/>
          <p:cNvSpPr txBox="1">
            <a:spLocks noGrp="1"/>
          </p:cNvSpPr>
          <p:nvPr>
            <p:ph type="title"/>
          </p:nvPr>
        </p:nvSpPr>
        <p:spPr>
          <a:xfrm>
            <a:off x="247943" y="257574"/>
            <a:ext cx="9112873" cy="9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sz="3400">
                <a:solidFill>
                  <a:schemeClr val="lt1"/>
                </a:solidFill>
              </a:rPr>
              <a:t>SPRAWDŹ SIĘ –ĆWICZENIE INDYWIDUALNE</a:t>
            </a:r>
            <a:endParaRPr sz="3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5"/>
          <p:cNvSpPr/>
          <p:nvPr/>
        </p:nvSpPr>
        <p:spPr>
          <a:xfrm>
            <a:off x="1" y="431403"/>
            <a:ext cx="12286268" cy="549275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93" name="Google Shape;293;p35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</a:t>
            </a:r>
            <a:fld id="{00000000-1234-1234-1234-123412341234}" type="slidenum">
              <a:rPr lang="pl-PL" sz="2000">
                <a:solidFill>
                  <a:schemeClr val="lt1"/>
                </a:solidFill>
              </a:rPr>
              <a:t>22</a:t>
            </a:fld>
            <a:endParaRPr sz="2000">
              <a:solidFill>
                <a:schemeClr val="lt1"/>
              </a:solidFill>
            </a:endParaRPr>
          </a:p>
        </p:txBody>
      </p:sp>
      <p:sp>
        <p:nvSpPr>
          <p:cNvPr id="294" name="Google Shape;294;p35"/>
          <p:cNvSpPr txBox="1"/>
          <p:nvPr/>
        </p:nvSpPr>
        <p:spPr>
          <a:xfrm>
            <a:off x="838200" y="1745921"/>
            <a:ext cx="96774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pl-PL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5"/>
          <p:cNvSpPr txBox="1">
            <a:spLocks noGrp="1"/>
          </p:cNvSpPr>
          <p:nvPr>
            <p:ph type="title"/>
          </p:nvPr>
        </p:nvSpPr>
        <p:spPr>
          <a:xfrm>
            <a:off x="247943" y="257574"/>
            <a:ext cx="9112873" cy="9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sz="3400">
                <a:solidFill>
                  <a:schemeClr val="lt1"/>
                </a:solidFill>
              </a:rPr>
              <a:t>SPRAWDŹ SIĘ –ĆWICZENIE INDYWIDUALNE</a:t>
            </a:r>
            <a:endParaRPr sz="3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6"/>
          <p:cNvSpPr/>
          <p:nvPr/>
        </p:nvSpPr>
        <p:spPr>
          <a:xfrm>
            <a:off x="1" y="431403"/>
            <a:ext cx="12286268" cy="549275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02" name="Google Shape;302;p36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</a:t>
            </a:r>
            <a:fld id="{00000000-1234-1234-1234-123412341234}" type="slidenum">
              <a:rPr lang="pl-PL" sz="2000">
                <a:solidFill>
                  <a:schemeClr val="lt1"/>
                </a:solidFill>
              </a:rPr>
              <a:t>23</a:t>
            </a:fld>
            <a:endParaRPr sz="2000">
              <a:solidFill>
                <a:schemeClr val="lt1"/>
              </a:solidFill>
            </a:endParaRPr>
          </a:p>
        </p:txBody>
      </p:sp>
      <p:sp>
        <p:nvSpPr>
          <p:cNvPr id="303" name="Google Shape;303;p36"/>
          <p:cNvSpPr txBox="1"/>
          <p:nvPr/>
        </p:nvSpPr>
        <p:spPr>
          <a:xfrm>
            <a:off x="923925" y="1745925"/>
            <a:ext cx="11126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3.   </a:t>
            </a: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czego służy </a:t>
            </a:r>
            <a:r>
              <a:rPr lang="pl-P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kod QR umieszczony </a:t>
            </a: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 etykiecie energetycznej?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6"/>
          <p:cNvSpPr txBox="1">
            <a:spLocks noGrp="1"/>
          </p:cNvSpPr>
          <p:nvPr>
            <p:ph type="title"/>
          </p:nvPr>
        </p:nvSpPr>
        <p:spPr>
          <a:xfrm>
            <a:off x="247943" y="257574"/>
            <a:ext cx="9112873" cy="9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sz="3400">
                <a:solidFill>
                  <a:schemeClr val="lt1"/>
                </a:solidFill>
              </a:rPr>
              <a:t>SPRAWDŹ SIĘ –ĆWICZENIE INDYWIDUALNE</a:t>
            </a:r>
            <a:endParaRPr sz="3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7"/>
          <p:cNvSpPr/>
          <p:nvPr/>
        </p:nvSpPr>
        <p:spPr>
          <a:xfrm>
            <a:off x="1" y="431403"/>
            <a:ext cx="12286268" cy="549275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196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11" name="Google Shape;311;p37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</a:t>
            </a:r>
            <a:fld id="{00000000-1234-1234-1234-123412341234}" type="slidenum">
              <a:rPr lang="pl-PL" sz="2000">
                <a:solidFill>
                  <a:schemeClr val="lt1"/>
                </a:solidFill>
              </a:rPr>
              <a:t>24</a:t>
            </a:fld>
            <a:endParaRPr sz="2000">
              <a:solidFill>
                <a:schemeClr val="lt1"/>
              </a:solidFill>
            </a:endParaRPr>
          </a:p>
        </p:txBody>
      </p:sp>
      <p:sp>
        <p:nvSpPr>
          <p:cNvPr id="312" name="Google Shape;312;p37"/>
          <p:cNvSpPr txBox="1"/>
          <p:nvPr/>
        </p:nvSpPr>
        <p:spPr>
          <a:xfrm>
            <a:off x="914400" y="1745921"/>
            <a:ext cx="10248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pl-PL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Po zeskanowaniu kodu QR  otrzymamy szczegółowe informacje </a:t>
            </a:r>
            <a:b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o modelu np. zmywarki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7"/>
          <p:cNvSpPr txBox="1">
            <a:spLocks noGrp="1"/>
          </p:cNvSpPr>
          <p:nvPr>
            <p:ph type="title"/>
          </p:nvPr>
        </p:nvSpPr>
        <p:spPr>
          <a:xfrm>
            <a:off x="247943" y="257574"/>
            <a:ext cx="9112873" cy="9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sz="3400">
                <a:solidFill>
                  <a:schemeClr val="lt1"/>
                </a:solidFill>
              </a:rPr>
              <a:t>SPRAWDŹ SIĘ –ĆWICZENIE INDYWIDUALNE</a:t>
            </a:r>
            <a:endParaRPr sz="3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8"/>
          <p:cNvSpPr/>
          <p:nvPr/>
        </p:nvSpPr>
        <p:spPr>
          <a:xfrm>
            <a:off x="1" y="431403"/>
            <a:ext cx="12286268" cy="549275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8"/>
          <p:cNvSpPr txBox="1">
            <a:spLocks noGrp="1"/>
          </p:cNvSpPr>
          <p:nvPr>
            <p:ph type="title"/>
          </p:nvPr>
        </p:nvSpPr>
        <p:spPr>
          <a:xfrm>
            <a:off x="276225" y="8730"/>
            <a:ext cx="62565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sz="3400">
                <a:solidFill>
                  <a:schemeClr val="lt1"/>
                </a:solidFill>
              </a:rPr>
              <a:t>ZADANIE DOMOWE</a:t>
            </a:r>
            <a:endParaRPr sz="3400">
              <a:solidFill>
                <a:schemeClr val="lt1"/>
              </a:solidFill>
            </a:endParaRPr>
          </a:p>
        </p:txBody>
      </p:sp>
      <p:sp>
        <p:nvSpPr>
          <p:cNvPr id="320" name="Google Shape;320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1483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21" name="Google Shape;321;p38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</a:t>
            </a:r>
            <a:fld id="{00000000-1234-1234-1234-123412341234}" type="slidenum">
              <a:rPr lang="pl-PL" sz="2000">
                <a:solidFill>
                  <a:schemeClr val="lt1"/>
                </a:solidFill>
              </a:rPr>
              <a:t>25</a:t>
            </a:fld>
            <a:endParaRPr sz="2000">
              <a:solidFill>
                <a:schemeClr val="lt1"/>
              </a:solidFill>
            </a:endParaRPr>
          </a:p>
        </p:txBody>
      </p:sp>
      <p:sp>
        <p:nvSpPr>
          <p:cNvPr id="322" name="Google Shape;322;p38"/>
          <p:cNvSpPr txBox="1"/>
          <p:nvPr/>
        </p:nvSpPr>
        <p:spPr>
          <a:xfrm>
            <a:off x="914399" y="2567216"/>
            <a:ext cx="1022032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Porozmawiajcie z Rodzicami na temat etykiet energetycznych.  Wykorzystajcie w rozmowie argumenty i hasło wypracowane </a:t>
            </a:r>
            <a:b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 grupach  podczas dzisiejszej lekcji.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"/>
          <p:cNvSpPr/>
          <p:nvPr/>
        </p:nvSpPr>
        <p:spPr>
          <a:xfrm>
            <a:off x="452400" y="3429000"/>
            <a:ext cx="404340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Prezentacja powstała w ramach projektu Label2020 dofinansowanego z programu badań naukowych </a:t>
            </a:r>
            <a:br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innowacji Horyzont 2020 Unii Europejskiej </a:t>
            </a:r>
            <a:br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ramach umowy numer 847062. </a:t>
            </a:r>
            <a:br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Wyłączną odpowiedzialność za jego treść ponoszą autorzy. Nie musi ona odzwierciedlać opinii</a:t>
            </a:r>
            <a:br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Unii Europejskiej. Ani EASME, ani Komisja Europejska nie ponoszą odpowiedzialności za jakiekolwiek wykorzystanie zawartych tu informacji.</a:t>
            </a:r>
            <a:r>
              <a:rPr lang="pl-PL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3352" y="6130812"/>
            <a:ext cx="1126168" cy="623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4654" y="5793994"/>
            <a:ext cx="2059617" cy="1054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28601" y="6236458"/>
            <a:ext cx="2059617" cy="431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/>
        </p:nvSpPr>
        <p:spPr>
          <a:xfrm>
            <a:off x="914400" y="1395625"/>
            <a:ext cx="10239300" cy="4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Etykiety energetyczne </a:t>
            </a: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specjalne oznaczenie urządzeń i sprzętu gospodarstwa domowego.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7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Istnieje pięć grup produktów, które zostały oznaczone </a:t>
            </a:r>
            <a:b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nową </a:t>
            </a:r>
            <a:r>
              <a:rPr lang="pl-PL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etykietą energetyczną:</a:t>
            </a:r>
            <a:endParaRPr sz="2800" b="0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Char char="✔"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lodówki, zamrażarki i chłodziarki na wino,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Char char="✔"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zmywarki,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Char char="✔"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pralki i pralko-suszarki,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Char char="✔"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telewizory i wyświetlacze elektroniczne,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Char char="✔"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źródła światła.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-1" y="365125"/>
            <a:ext cx="12192001" cy="549275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478054" y="-23020"/>
            <a:ext cx="706574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CZYM SĄ ETYKIETY ENERGETYCZNE 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0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3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/>
          <p:nvPr/>
        </p:nvSpPr>
        <p:spPr>
          <a:xfrm>
            <a:off x="0" y="388143"/>
            <a:ext cx="12192001" cy="549275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289020" y="988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3400">
                <a:solidFill>
                  <a:schemeClr val="lt1"/>
                </a:solidFill>
              </a:rPr>
              <a:t>CZEGO MOŻEMY SIĘ DOWIEDZIEĆ Z TAKIEJ ETYKIETY?</a:t>
            </a:r>
            <a:endParaRPr/>
          </a:p>
        </p:txBody>
      </p:sp>
      <p:sp>
        <p:nvSpPr>
          <p:cNvPr id="114" name="Google Shape;114;p21"/>
          <p:cNvSpPr txBox="1"/>
          <p:nvPr/>
        </p:nvSpPr>
        <p:spPr>
          <a:xfrm>
            <a:off x="876300" y="1395625"/>
            <a:ext cx="102966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Etykieta energetyczna </a:t>
            </a: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pozwala na odczytanie podstawowych informacji o pracy urządzenia: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6587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Noto Sans Symbols"/>
              <a:buChar char="✔"/>
            </a:pP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ilości zużywanej energii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6587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Noto Sans Symbols"/>
              <a:buChar char="✔"/>
            </a:pP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ilości zużywanej wody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6587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Noto Sans Symbols"/>
              <a:buChar char="✔"/>
            </a:pP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poziomie hałasu przy pracy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7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Każdemu urządzeniu zmierzono i </a:t>
            </a:r>
            <a:r>
              <a:rPr lang="pl-PL" sz="28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oznaczono wpływ na środowisko. </a:t>
            </a:r>
            <a:endParaRPr sz="2800" b="0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1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4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/>
          <p:nvPr/>
        </p:nvSpPr>
        <p:spPr>
          <a:xfrm>
            <a:off x="0" y="388143"/>
            <a:ext cx="12192001" cy="549275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317300" y="699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pl-PL" sz="3400">
                <a:solidFill>
                  <a:schemeClr val="lt1"/>
                </a:solidFill>
              </a:rPr>
              <a:t>NA ETYKIECIE KAŻDY ZNAK MA ZNACZENIE</a:t>
            </a:r>
            <a:endParaRPr/>
          </a:p>
        </p:txBody>
      </p:sp>
      <p:sp>
        <p:nvSpPr>
          <p:cNvPr id="122" name="Google Shape;122;p22"/>
          <p:cNvSpPr txBox="1"/>
          <p:nvPr/>
        </p:nvSpPr>
        <p:spPr>
          <a:xfrm>
            <a:off x="5295879" y="3171985"/>
            <a:ext cx="6657309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Flaga UE i napis ENERGY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2"/>
          <p:cNvSpPr txBox="1"/>
          <p:nvPr/>
        </p:nvSpPr>
        <p:spPr>
          <a:xfrm>
            <a:off x="1415783" y="6179393"/>
            <a:ext cx="2156977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l-PL" sz="105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grafika: https://eur-lex.europa.eu</a:t>
            </a:r>
            <a:endParaRPr sz="105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22"/>
          <p:cNvPicPr preferRelativeResize="0"/>
          <p:nvPr/>
        </p:nvPicPr>
        <p:blipFill rotWithShape="1">
          <a:blip r:embed="rId3">
            <a:alphaModFix/>
          </a:blip>
          <a:srcRect r="49924"/>
          <a:stretch/>
        </p:blipFill>
        <p:spPr>
          <a:xfrm>
            <a:off x="1728935" y="1026686"/>
            <a:ext cx="2324591" cy="4802567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25" name="Google Shape;125;p22"/>
          <p:cNvCxnSpPr/>
          <p:nvPr/>
        </p:nvCxnSpPr>
        <p:spPr>
          <a:xfrm rot="10800000">
            <a:off x="2380072" y="1464937"/>
            <a:ext cx="2915807" cy="2048536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6" name="Google Shape;126;p22"/>
          <p:cNvSpPr/>
          <p:nvPr/>
        </p:nvSpPr>
        <p:spPr>
          <a:xfrm>
            <a:off x="4753367" y="1183442"/>
            <a:ext cx="749116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Stałe</a:t>
            </a:r>
            <a:r>
              <a:rPr lang="pl-PL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elementy </a:t>
            </a:r>
            <a:r>
              <a:rPr lang="pl-PL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etykiety energetycznej </a:t>
            </a:r>
            <a:r>
              <a:rPr lang="pl-P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umieszczone na oznaczeniu: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9039225" y="635075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|</a:t>
            </a:r>
            <a:r>
              <a:rPr lang="pl-PL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fld id="{00000000-1234-1234-1234-123412341234}" type="slidenum">
              <a:rPr lang="pl-PL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/>
          <p:nvPr/>
        </p:nvSpPr>
        <p:spPr>
          <a:xfrm>
            <a:off x="0" y="388143"/>
            <a:ext cx="12192001" cy="549275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317300" y="699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pl-PL" sz="3400">
                <a:solidFill>
                  <a:schemeClr val="lt1"/>
                </a:solidFill>
              </a:rPr>
              <a:t>NA ETYKIECIE KAŻDY ZNAK MA ZNACZENIE</a:t>
            </a:r>
            <a:endParaRPr/>
          </a:p>
        </p:txBody>
      </p:sp>
      <p:sp>
        <p:nvSpPr>
          <p:cNvPr id="134" name="Google Shape;134;p23"/>
          <p:cNvSpPr txBox="1"/>
          <p:nvPr/>
        </p:nvSpPr>
        <p:spPr>
          <a:xfrm>
            <a:off x="5295879" y="3171985"/>
            <a:ext cx="6657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kod QR - skanując go, otrzymamy szczegółowe informacje o modelu                                             np. zmywarki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3"/>
          <p:cNvSpPr txBox="1"/>
          <p:nvPr/>
        </p:nvSpPr>
        <p:spPr>
          <a:xfrm>
            <a:off x="1415783" y="6179393"/>
            <a:ext cx="2156977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l-PL" sz="105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grafika: https://eur-lex.europa.eu</a:t>
            </a:r>
            <a:endParaRPr sz="105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 rotWithShape="1">
          <a:blip r:embed="rId3">
            <a:alphaModFix/>
          </a:blip>
          <a:srcRect r="49924"/>
          <a:stretch/>
        </p:blipFill>
        <p:spPr>
          <a:xfrm>
            <a:off x="1728935" y="1026686"/>
            <a:ext cx="2324591" cy="4802567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37" name="Google Shape;137;p23"/>
          <p:cNvCxnSpPr/>
          <p:nvPr/>
        </p:nvCxnSpPr>
        <p:spPr>
          <a:xfrm rot="10800000">
            <a:off x="4007258" y="1448221"/>
            <a:ext cx="1288621" cy="1943076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8" name="Google Shape;138;p23"/>
          <p:cNvSpPr/>
          <p:nvPr/>
        </p:nvSpPr>
        <p:spPr>
          <a:xfrm>
            <a:off x="4753367" y="1183442"/>
            <a:ext cx="749116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Stałe</a:t>
            </a:r>
            <a:r>
              <a:rPr lang="pl-PL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elementy </a:t>
            </a:r>
            <a:r>
              <a:rPr lang="pl-PL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etykiety energetycznej </a:t>
            </a:r>
            <a:r>
              <a:rPr lang="pl-P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umieszczone na oznaczeniu: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3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</a:t>
            </a:r>
            <a:fld id="{00000000-1234-1234-1234-123412341234}" type="slidenum">
              <a:rPr lang="pl-PL" sz="2000">
                <a:solidFill>
                  <a:schemeClr val="lt1"/>
                </a:solidFill>
              </a:rPr>
              <a:t>6</a:t>
            </a:fld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/>
          <p:nvPr/>
        </p:nvSpPr>
        <p:spPr>
          <a:xfrm>
            <a:off x="0" y="388143"/>
            <a:ext cx="12192001" cy="549275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317300" y="699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pl-PL" sz="3400">
                <a:solidFill>
                  <a:schemeClr val="lt1"/>
                </a:solidFill>
              </a:rPr>
              <a:t>NA ETYKIECIE KAŻDY ZNAK MA ZNACZENIE</a:t>
            </a:r>
            <a:endParaRPr/>
          </a:p>
        </p:txBody>
      </p:sp>
      <p:sp>
        <p:nvSpPr>
          <p:cNvPr id="146" name="Google Shape;146;p24"/>
          <p:cNvSpPr txBox="1"/>
          <p:nvPr/>
        </p:nvSpPr>
        <p:spPr>
          <a:xfrm>
            <a:off x="5295879" y="3171985"/>
            <a:ext cx="6657309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nazwa producenta lub znak towarowy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4"/>
          <p:cNvSpPr txBox="1"/>
          <p:nvPr/>
        </p:nvSpPr>
        <p:spPr>
          <a:xfrm>
            <a:off x="1415783" y="6179393"/>
            <a:ext cx="2156977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l-PL" sz="105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grafika: https://eur-lex.europa.eu</a:t>
            </a:r>
            <a:endParaRPr sz="105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24"/>
          <p:cNvPicPr preferRelativeResize="0"/>
          <p:nvPr/>
        </p:nvPicPr>
        <p:blipFill rotWithShape="1">
          <a:blip r:embed="rId3">
            <a:alphaModFix/>
          </a:blip>
          <a:srcRect r="49924"/>
          <a:stretch/>
        </p:blipFill>
        <p:spPr>
          <a:xfrm>
            <a:off x="1728935" y="1026686"/>
            <a:ext cx="2324591" cy="4802567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49" name="Google Shape;149;p24"/>
          <p:cNvCxnSpPr/>
          <p:nvPr/>
        </p:nvCxnSpPr>
        <p:spPr>
          <a:xfrm rot="10800000">
            <a:off x="2545237" y="1696825"/>
            <a:ext cx="2750643" cy="1694472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0" name="Google Shape;150;p24"/>
          <p:cNvSpPr/>
          <p:nvPr/>
        </p:nvSpPr>
        <p:spPr>
          <a:xfrm>
            <a:off x="4753367" y="1183442"/>
            <a:ext cx="749116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Stałe</a:t>
            </a:r>
            <a:r>
              <a:rPr lang="pl-PL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elementy </a:t>
            </a:r>
            <a:r>
              <a:rPr lang="pl-PL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etykiety energetycznej </a:t>
            </a:r>
            <a:r>
              <a:rPr lang="pl-P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umieszczone na oznaczeniu: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4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</a:t>
            </a:r>
            <a:fld id="{00000000-1234-1234-1234-123412341234}" type="slidenum">
              <a:rPr lang="pl-PL" sz="2000">
                <a:solidFill>
                  <a:schemeClr val="lt1"/>
                </a:solidFill>
              </a:rPr>
              <a:t>7</a:t>
            </a:fld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/>
          <p:nvPr/>
        </p:nvSpPr>
        <p:spPr>
          <a:xfrm>
            <a:off x="0" y="388143"/>
            <a:ext cx="12192001" cy="549275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317300" y="699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pl-PL" sz="3400">
                <a:solidFill>
                  <a:schemeClr val="lt1"/>
                </a:solidFill>
              </a:rPr>
              <a:t>NA ETYKIECIE KAŻDY ZNAK MA ZNACZENIE</a:t>
            </a:r>
            <a:endParaRPr/>
          </a:p>
        </p:txBody>
      </p:sp>
      <p:sp>
        <p:nvSpPr>
          <p:cNvPr id="158" name="Google Shape;158;p25"/>
          <p:cNvSpPr txBox="1"/>
          <p:nvPr/>
        </p:nvSpPr>
        <p:spPr>
          <a:xfrm>
            <a:off x="5295879" y="3171985"/>
            <a:ext cx="6657309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identyfikator modelu producenta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5"/>
          <p:cNvSpPr txBox="1"/>
          <p:nvPr/>
        </p:nvSpPr>
        <p:spPr>
          <a:xfrm>
            <a:off x="1415783" y="6179393"/>
            <a:ext cx="2156977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l-PL" sz="105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grafika: https://eur-lex.europa.eu</a:t>
            </a:r>
            <a:endParaRPr sz="105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25"/>
          <p:cNvPicPr preferRelativeResize="0"/>
          <p:nvPr/>
        </p:nvPicPr>
        <p:blipFill rotWithShape="1">
          <a:blip r:embed="rId3">
            <a:alphaModFix/>
          </a:blip>
          <a:srcRect r="49924"/>
          <a:stretch/>
        </p:blipFill>
        <p:spPr>
          <a:xfrm>
            <a:off x="1728935" y="1026686"/>
            <a:ext cx="2324591" cy="4802567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61" name="Google Shape;161;p25"/>
          <p:cNvCxnSpPr/>
          <p:nvPr/>
        </p:nvCxnSpPr>
        <p:spPr>
          <a:xfrm rot="10800000">
            <a:off x="3780148" y="1725105"/>
            <a:ext cx="1515733" cy="1666192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2" name="Google Shape;162;p25"/>
          <p:cNvSpPr/>
          <p:nvPr/>
        </p:nvSpPr>
        <p:spPr>
          <a:xfrm>
            <a:off x="4753367" y="1183442"/>
            <a:ext cx="749116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Stałe</a:t>
            </a:r>
            <a:r>
              <a:rPr lang="pl-PL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elementy </a:t>
            </a:r>
            <a:r>
              <a:rPr lang="pl-PL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etykiety energetycznej </a:t>
            </a:r>
            <a:r>
              <a:rPr lang="pl-P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umieszczone na oznaczeniu: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5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</a:t>
            </a:r>
            <a:fld id="{00000000-1234-1234-1234-123412341234}" type="slidenum">
              <a:rPr lang="pl-PL" sz="2000">
                <a:solidFill>
                  <a:schemeClr val="lt1"/>
                </a:solidFill>
              </a:rPr>
              <a:t>8</a:t>
            </a:fld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/>
          <p:nvPr/>
        </p:nvSpPr>
        <p:spPr>
          <a:xfrm>
            <a:off x="0" y="388143"/>
            <a:ext cx="12192001" cy="549275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317300" y="699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pl-PL" sz="3400">
                <a:solidFill>
                  <a:schemeClr val="lt1"/>
                </a:solidFill>
              </a:rPr>
              <a:t>NA ETYKIECIE KAŻDY ZNAK MA ZNACZENIE</a:t>
            </a:r>
            <a:endParaRPr/>
          </a:p>
        </p:txBody>
      </p:sp>
      <p:sp>
        <p:nvSpPr>
          <p:cNvPr id="170" name="Google Shape;170;p26"/>
          <p:cNvSpPr txBox="1"/>
          <p:nvPr/>
        </p:nvSpPr>
        <p:spPr>
          <a:xfrm>
            <a:off x="5295879" y="3171985"/>
            <a:ext cx="6657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skala klas efektywności energetycznej od A do G, gdzie A oznacza najbardziej energooszczędne urządzenie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6"/>
          <p:cNvSpPr txBox="1"/>
          <p:nvPr/>
        </p:nvSpPr>
        <p:spPr>
          <a:xfrm>
            <a:off x="1415783" y="6179393"/>
            <a:ext cx="2156977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l-PL" sz="105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grafika: https://eur-lex.europa.eu</a:t>
            </a:r>
            <a:endParaRPr sz="105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26"/>
          <p:cNvPicPr preferRelativeResize="0"/>
          <p:nvPr/>
        </p:nvPicPr>
        <p:blipFill rotWithShape="1">
          <a:blip r:embed="rId3">
            <a:alphaModFix/>
          </a:blip>
          <a:srcRect r="49924"/>
          <a:stretch/>
        </p:blipFill>
        <p:spPr>
          <a:xfrm>
            <a:off x="1728935" y="1026686"/>
            <a:ext cx="2324591" cy="4802567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73" name="Google Shape;173;p26"/>
          <p:cNvCxnSpPr/>
          <p:nvPr/>
        </p:nvCxnSpPr>
        <p:spPr>
          <a:xfrm rot="10800000">
            <a:off x="2262433" y="2384981"/>
            <a:ext cx="3033448" cy="1006316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4" name="Google Shape;174;p26"/>
          <p:cNvSpPr/>
          <p:nvPr/>
        </p:nvSpPr>
        <p:spPr>
          <a:xfrm>
            <a:off x="4753367" y="1183442"/>
            <a:ext cx="749116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Stałe</a:t>
            </a:r>
            <a:r>
              <a:rPr lang="pl-PL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elementy </a:t>
            </a:r>
            <a:r>
              <a:rPr lang="pl-PL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etykiety energetycznej </a:t>
            </a:r>
            <a:r>
              <a:rPr lang="pl-P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umieszczone na oznaczeniu: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6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</a:t>
            </a:r>
            <a:fld id="{00000000-1234-1234-1234-123412341234}" type="slidenum">
              <a:rPr lang="pl-PL" sz="2000">
                <a:solidFill>
                  <a:schemeClr val="lt1"/>
                </a:solidFill>
              </a:rPr>
              <a:t>9</a:t>
            </a:fld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727</Words>
  <Application>Microsoft Office PowerPoint</Application>
  <PresentationFormat>Panoramiczny</PresentationFormat>
  <Paragraphs>146</Paragraphs>
  <Slides>26</Slides>
  <Notes>26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0" baseType="lpstr">
      <vt:lpstr>Arial</vt:lpstr>
      <vt:lpstr>Calibri</vt:lpstr>
      <vt:lpstr>Noto Sans Symbols</vt:lpstr>
      <vt:lpstr>Motyw pakietu Office</vt:lpstr>
      <vt:lpstr>ETYKIETY ENERGETYCZNE   W SŁUŻBIE RATOWANIA PLANETY</vt:lpstr>
      <vt:lpstr>CO OZNACZAJĄ TE SYMBOLE ?</vt:lpstr>
      <vt:lpstr>Prezentacja programu PowerPoint</vt:lpstr>
      <vt:lpstr>CZEGO MOŻEMY SIĘ DOWIEDZIEĆ Z TAKIEJ ETYKIETY?</vt:lpstr>
      <vt:lpstr>NA ETYKIECIE KAŻDY ZNAK MA ZNACZENIE</vt:lpstr>
      <vt:lpstr>NA ETYKIECIE KAŻDY ZNAK MA ZNACZENIE</vt:lpstr>
      <vt:lpstr>NA ETYKIECIE KAŻDY ZNAK MA ZNACZENIE</vt:lpstr>
      <vt:lpstr>NA ETYKIECIE KAŻDY ZNAK MA ZNACZENIE</vt:lpstr>
      <vt:lpstr>NA ETYKIECIE KAŻDY ZNAK MA ZNACZENIE</vt:lpstr>
      <vt:lpstr>NA ETYKIECIE KAŻDY ZNAK MA ZNACZENIE</vt:lpstr>
      <vt:lpstr>NA ETYKIECIE KAŻDY ZNAK MA ZNACZENIE</vt:lpstr>
      <vt:lpstr>DLACZEGO ETYKIETA ENERGETYCZNA JEST TAK WAŻNA?</vt:lpstr>
      <vt:lpstr>DLACZEGO ETYKIETA ENERGETYCZNA JEST TAK WAŻNA?</vt:lpstr>
      <vt:lpstr>DLACZEGO ETYKIETA ENERGETYCZNA JEST TAK WAŻNA?</vt:lpstr>
      <vt:lpstr>DLACZEGO ETYKIETA ENERGETYCZNA JEST TAK WAŻNA?</vt:lpstr>
      <vt:lpstr>OBEJRZYJCIE TELEDYSK I ODPOWIEDZCIE W PARACH NA PONIŻSZE PYTANIA:</vt:lpstr>
      <vt:lpstr>Hasło:    ……………………………………………………………………………………………………………………………………………………………………………………………………………………………………………….……..  Argumenty:  1. ……………………………………………………………………………………………………………………………………………………………………………………………………………………………………….……..  2. ……………………………………………………………………………………………………………………………………………………………………………………………………………………………………….……..  3. ……………………………………………………………………………………………………………………………………………………………………………………………………………………………………….……..</vt:lpstr>
      <vt:lpstr>SPRAWDŹ SIĘ –ĆWICZENIE INDYWIDUALNE</vt:lpstr>
      <vt:lpstr>SPRAWDŹ SIĘ –ĆWICZENIE INDYWIDUALNE</vt:lpstr>
      <vt:lpstr>SPRAWDŹ SIĘ –ĆWICZENIE INDYWIDUALNE</vt:lpstr>
      <vt:lpstr>SPRAWDŹ SIĘ –ĆWICZENIE INDYWIDUALNE</vt:lpstr>
      <vt:lpstr>SPRAWDŹ SIĘ –ĆWICZENIE INDYWIDUALNE</vt:lpstr>
      <vt:lpstr>SPRAWDŹ SIĘ –ĆWICZENIE INDYWIDUALNE</vt:lpstr>
      <vt:lpstr>SPRAWDŹ SIĘ –ĆWICZENIE INDYWIDUALNE</vt:lpstr>
      <vt:lpstr>ZADANIE DOMOWE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ETYKIETY ENERGETYCZNE   W SŁUŻBIE RATOWANIA PLANETY</dc:title>
  <dc:creator>Joanna Biskup</dc:creator>
  <cp:lastModifiedBy>Angelika Żbikowska</cp:lastModifiedBy>
  <cp:revision>1</cp:revision>
  <dcterms:created xsi:type="dcterms:W3CDTF">2022-05-17T06:10:11Z</dcterms:created>
  <dcterms:modified xsi:type="dcterms:W3CDTF">2022-07-04T19:01:54Z</dcterms:modified>
</cp:coreProperties>
</file>